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elegraf Bold" charset="1" panose="00000800000000000000"/>
      <p:regular r:id="rId25"/>
    </p:embeddedFont>
    <p:embeddedFont>
      <p:font typeface="Times New Roman MT Bold" charset="1" panose="02030802070405020303"/>
      <p:regular r:id="rId26"/>
    </p:embeddedFont>
    <p:embeddedFont>
      <p:font typeface="Times New Roman MT" charset="1" panose="02030502070405020303"/>
      <p:regular r:id="rId27"/>
    </p:embeddedFont>
    <p:embeddedFont>
      <p:font typeface="Aileron Ultra-Bold" charset="1" panose="00000A00000000000000"/>
      <p:regular r:id="rId28"/>
    </p:embeddedFont>
    <p:embeddedFont>
      <p:font typeface="Aileron Heavy"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28600"/>
            <a:ext cx="18288000" cy="10744200"/>
          </a:xfrm>
          <a:custGeom>
            <a:avLst/>
            <a:gdLst/>
            <a:ahLst/>
            <a:cxnLst/>
            <a:rect r="r" b="b" t="t" l="l"/>
            <a:pathLst>
              <a:path h="10744200" w="18288000">
                <a:moveTo>
                  <a:pt x="0" y="0"/>
                </a:moveTo>
                <a:lnTo>
                  <a:pt x="18288000" y="0"/>
                </a:lnTo>
                <a:lnTo>
                  <a:pt x="18288000" y="10744200"/>
                </a:lnTo>
                <a:lnTo>
                  <a:pt x="0" y="10744200"/>
                </a:lnTo>
                <a:lnTo>
                  <a:pt x="0" y="0"/>
                </a:lnTo>
                <a:close/>
              </a:path>
            </a:pathLst>
          </a:custGeom>
          <a:blipFill>
            <a:blip r:embed="rId2"/>
            <a:stretch>
              <a:fillRect l="0" t="0" r="0" b="0"/>
            </a:stretch>
          </a:blipFill>
        </p:spPr>
      </p:sp>
      <p:sp>
        <p:nvSpPr>
          <p:cNvPr name="TextBox 3" id="3"/>
          <p:cNvSpPr txBox="true"/>
          <p:nvPr/>
        </p:nvSpPr>
        <p:spPr>
          <a:xfrm rot="0">
            <a:off x="2313241" y="2081377"/>
            <a:ext cx="13661518" cy="5215255"/>
          </a:xfrm>
          <a:prstGeom prst="rect">
            <a:avLst/>
          </a:prstGeom>
        </p:spPr>
        <p:txBody>
          <a:bodyPr anchor="t" rtlCol="false" tIns="0" lIns="0" bIns="0" rIns="0">
            <a:spAutoFit/>
          </a:bodyPr>
          <a:lstStyle/>
          <a:p>
            <a:pPr algn="ctr">
              <a:lnSpc>
                <a:spcPts val="10219"/>
              </a:lnSpc>
              <a:spcBef>
                <a:spcPct val="0"/>
              </a:spcBef>
            </a:pPr>
            <a:r>
              <a:rPr lang="en-US" b="true" sz="7299" spc="-321">
                <a:solidFill>
                  <a:srgbClr val="FFFFFF"/>
                </a:solidFill>
                <a:latin typeface="Telegraf Bold"/>
                <a:ea typeface="Telegraf Bold"/>
                <a:cs typeface="Telegraf Bold"/>
                <a:sym typeface="Telegraf Bold"/>
              </a:rPr>
              <a:t>CROP WEATHER CALENDAR AND PHENOLOGY PREDICTION USING HEAT INDICES</a:t>
            </a:r>
          </a:p>
        </p:txBody>
      </p:sp>
      <p:sp>
        <p:nvSpPr>
          <p:cNvPr name="TextBox 4" id="4"/>
          <p:cNvSpPr txBox="true"/>
          <p:nvPr/>
        </p:nvSpPr>
        <p:spPr>
          <a:xfrm rot="0">
            <a:off x="12138379" y="6884670"/>
            <a:ext cx="5585460" cy="2373630"/>
          </a:xfrm>
          <a:prstGeom prst="rect">
            <a:avLst/>
          </a:prstGeom>
        </p:spPr>
        <p:txBody>
          <a:bodyPr anchor="t" rtlCol="false" tIns="0" lIns="0" bIns="0" rIns="0">
            <a:spAutoFit/>
          </a:bodyPr>
          <a:lstStyle/>
          <a:p>
            <a:pPr algn="ctr">
              <a:lnSpc>
                <a:spcPts val="4620"/>
              </a:lnSpc>
            </a:pPr>
            <a:r>
              <a:rPr lang="en-US" sz="3300" b="true">
                <a:solidFill>
                  <a:srgbClr val="FFFFFF"/>
                </a:solidFill>
                <a:latin typeface="Times New Roman MT Bold"/>
                <a:ea typeface="Times New Roman MT Bold"/>
                <a:cs typeface="Times New Roman MT Bold"/>
                <a:sym typeface="Times New Roman MT Bold"/>
              </a:rPr>
              <a:t>By:</a:t>
            </a:r>
          </a:p>
          <a:p>
            <a:pPr algn="ctr">
              <a:lnSpc>
                <a:spcPts val="4620"/>
              </a:lnSpc>
            </a:pPr>
            <a:r>
              <a:rPr lang="en-US" sz="3300" b="true">
                <a:solidFill>
                  <a:srgbClr val="FFFFFF"/>
                </a:solidFill>
                <a:latin typeface="Times New Roman MT Bold"/>
                <a:ea typeface="Times New Roman MT Bold"/>
                <a:cs typeface="Times New Roman MT Bold"/>
                <a:sym typeface="Times New Roman MT Bold"/>
              </a:rPr>
              <a:t>Krupali Bhayani (202419003)</a:t>
            </a:r>
          </a:p>
          <a:p>
            <a:pPr algn="ctr">
              <a:lnSpc>
                <a:spcPts val="4620"/>
              </a:lnSpc>
            </a:pPr>
            <a:r>
              <a:rPr lang="en-US" sz="3300" b="true">
                <a:solidFill>
                  <a:srgbClr val="FFFFFF"/>
                </a:solidFill>
                <a:latin typeface="Times New Roman MT Bold"/>
                <a:ea typeface="Times New Roman MT Bold"/>
                <a:cs typeface="Times New Roman MT Bold"/>
                <a:sym typeface="Times New Roman MT Bold"/>
              </a:rPr>
              <a:t>Koneenika Mallick (202419008)</a:t>
            </a:r>
          </a:p>
          <a:p>
            <a:pPr algn="ctr">
              <a:lnSpc>
                <a:spcPts val="4620"/>
              </a:lnSpc>
              <a:spcBef>
                <a:spcPct val="0"/>
              </a:spcBef>
            </a:pPr>
            <a:r>
              <a:rPr lang="en-US" b="true" sz="3300">
                <a:solidFill>
                  <a:srgbClr val="FFFFFF"/>
                </a:solidFill>
                <a:latin typeface="Times New Roman MT Bold"/>
                <a:ea typeface="Times New Roman MT Bold"/>
                <a:cs typeface="Times New Roman MT Bold"/>
                <a:sym typeface="Times New Roman MT Bold"/>
              </a:rPr>
              <a:t>Nidhi Chaudhary (202419004)</a:t>
            </a:r>
          </a:p>
        </p:txBody>
      </p:sp>
      <p:sp>
        <p:nvSpPr>
          <p:cNvPr name="TextBox 5" id="5"/>
          <p:cNvSpPr txBox="true"/>
          <p:nvPr/>
        </p:nvSpPr>
        <p:spPr>
          <a:xfrm rot="0">
            <a:off x="347834" y="7740015"/>
            <a:ext cx="4484484" cy="2546985"/>
          </a:xfrm>
          <a:prstGeom prst="rect">
            <a:avLst/>
          </a:prstGeom>
        </p:spPr>
        <p:txBody>
          <a:bodyPr anchor="t" rtlCol="false" tIns="0" lIns="0" bIns="0" rIns="0">
            <a:spAutoFit/>
          </a:bodyPr>
          <a:lstStyle/>
          <a:p>
            <a:pPr algn="ctr">
              <a:lnSpc>
                <a:spcPts val="3971"/>
              </a:lnSpc>
            </a:pPr>
            <a:r>
              <a:rPr lang="en-US" sz="2836">
                <a:solidFill>
                  <a:srgbClr val="FFFFFF"/>
                </a:solidFill>
                <a:latin typeface="Times New Roman MT"/>
                <a:ea typeface="Times New Roman MT"/>
                <a:cs typeface="Times New Roman MT"/>
                <a:sym typeface="Times New Roman MT"/>
              </a:rPr>
              <a:t>Under the guidance of :</a:t>
            </a:r>
          </a:p>
          <a:p>
            <a:pPr algn="ctr">
              <a:lnSpc>
                <a:spcPts val="3971"/>
              </a:lnSpc>
            </a:pPr>
            <a:r>
              <a:rPr lang="en-US" sz="2836">
                <a:solidFill>
                  <a:srgbClr val="FFFFFF"/>
                </a:solidFill>
                <a:latin typeface="Times New Roman MT"/>
                <a:ea typeface="Times New Roman MT"/>
                <a:cs typeface="Times New Roman MT"/>
                <a:sym typeface="Times New Roman MT"/>
              </a:rPr>
              <a:t>Dr. S.B. Yadav</a:t>
            </a:r>
          </a:p>
          <a:p>
            <a:pPr algn="ctr">
              <a:lnSpc>
                <a:spcPts val="3971"/>
              </a:lnSpc>
            </a:pPr>
            <a:r>
              <a:rPr lang="en-US" sz="2836" b="true">
                <a:solidFill>
                  <a:srgbClr val="FFFFFF"/>
                </a:solidFill>
                <a:latin typeface="Times New Roman MT Bold"/>
                <a:ea typeface="Times New Roman MT Bold"/>
                <a:cs typeface="Times New Roman MT Bold"/>
                <a:sym typeface="Times New Roman MT Bold"/>
              </a:rPr>
              <a:t>Assistant Professor (Ag.Met.)</a:t>
            </a:r>
          </a:p>
          <a:p>
            <a:pPr algn="ctr">
              <a:lnSpc>
                <a:spcPts val="3971"/>
              </a:lnSpc>
            </a:pPr>
            <a:r>
              <a:rPr lang="en-US" sz="2836" b="true">
                <a:solidFill>
                  <a:srgbClr val="FFFFFF"/>
                </a:solidFill>
                <a:latin typeface="Times New Roman MT Bold"/>
                <a:ea typeface="Times New Roman MT Bold"/>
                <a:cs typeface="Times New Roman MT Bold"/>
                <a:sym typeface="Times New Roman MT Bold"/>
              </a:rPr>
              <a:t>BACA, AAU, Anand</a:t>
            </a:r>
          </a:p>
          <a:p>
            <a:pPr algn="ctr">
              <a:lnSpc>
                <a:spcPts val="3971"/>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12631608" y="9449210"/>
            <a:ext cx="5656392" cy="978716"/>
            <a:chOff x="0" y="0"/>
            <a:chExt cx="1489749" cy="257769"/>
          </a:xfrm>
        </p:grpSpPr>
        <p:sp>
          <p:nvSpPr>
            <p:cNvPr name="Freeform 3" id="3"/>
            <p:cNvSpPr/>
            <p:nvPr/>
          </p:nvSpPr>
          <p:spPr>
            <a:xfrm flipH="false" flipV="false" rot="0">
              <a:off x="0" y="0"/>
              <a:ext cx="1489749" cy="257769"/>
            </a:xfrm>
            <a:custGeom>
              <a:avLst/>
              <a:gdLst/>
              <a:ahLst/>
              <a:cxnLst/>
              <a:rect r="r" b="b" t="t" l="l"/>
              <a:pathLst>
                <a:path h="257769" w="1489749">
                  <a:moveTo>
                    <a:pt x="0" y="0"/>
                  </a:moveTo>
                  <a:lnTo>
                    <a:pt x="1489749" y="0"/>
                  </a:lnTo>
                  <a:lnTo>
                    <a:pt x="1489749" y="257769"/>
                  </a:lnTo>
                  <a:lnTo>
                    <a:pt x="0" y="257769"/>
                  </a:lnTo>
                  <a:close/>
                </a:path>
              </a:pathLst>
            </a:custGeom>
            <a:solidFill>
              <a:srgbClr val="E2FF80"/>
            </a:solidFill>
          </p:spPr>
        </p:sp>
        <p:sp>
          <p:nvSpPr>
            <p:cNvPr name="TextBox 4" id="4"/>
            <p:cNvSpPr txBox="true"/>
            <p:nvPr/>
          </p:nvSpPr>
          <p:spPr>
            <a:xfrm>
              <a:off x="0" y="-76200"/>
              <a:ext cx="1489749" cy="33396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7701217"/>
            <a:ext cx="10178604" cy="2237352"/>
            <a:chOff x="0" y="0"/>
            <a:chExt cx="2680785" cy="589261"/>
          </a:xfrm>
        </p:grpSpPr>
        <p:sp>
          <p:nvSpPr>
            <p:cNvPr name="Freeform 6" id="6"/>
            <p:cNvSpPr/>
            <p:nvPr/>
          </p:nvSpPr>
          <p:spPr>
            <a:xfrm flipH="false" flipV="false" rot="0">
              <a:off x="0" y="0"/>
              <a:ext cx="2680784" cy="589261"/>
            </a:xfrm>
            <a:custGeom>
              <a:avLst/>
              <a:gdLst/>
              <a:ahLst/>
              <a:cxnLst/>
              <a:rect r="r" b="b" t="t" l="l"/>
              <a:pathLst>
                <a:path h="589261" w="2680784">
                  <a:moveTo>
                    <a:pt x="0" y="0"/>
                  </a:moveTo>
                  <a:lnTo>
                    <a:pt x="2680784" y="0"/>
                  </a:lnTo>
                  <a:lnTo>
                    <a:pt x="2680784" y="589261"/>
                  </a:lnTo>
                  <a:lnTo>
                    <a:pt x="0" y="589261"/>
                  </a:lnTo>
                  <a:close/>
                </a:path>
              </a:pathLst>
            </a:custGeom>
            <a:solidFill>
              <a:srgbClr val="E2FF80"/>
            </a:solidFill>
          </p:spPr>
        </p:sp>
        <p:sp>
          <p:nvSpPr>
            <p:cNvPr name="TextBox 7" id="7"/>
            <p:cNvSpPr txBox="true"/>
            <p:nvPr/>
          </p:nvSpPr>
          <p:spPr>
            <a:xfrm>
              <a:off x="0" y="-76200"/>
              <a:ext cx="2680785" cy="66546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9449210"/>
            <a:ext cx="14233302" cy="978716"/>
            <a:chOff x="0" y="0"/>
            <a:chExt cx="3748689" cy="257769"/>
          </a:xfrm>
        </p:grpSpPr>
        <p:sp>
          <p:nvSpPr>
            <p:cNvPr name="Freeform 9" id="9"/>
            <p:cNvSpPr/>
            <p:nvPr/>
          </p:nvSpPr>
          <p:spPr>
            <a:xfrm flipH="false" flipV="false" rot="0">
              <a:off x="0" y="0"/>
              <a:ext cx="3748689" cy="257769"/>
            </a:xfrm>
            <a:custGeom>
              <a:avLst/>
              <a:gdLst/>
              <a:ahLst/>
              <a:cxnLst/>
              <a:rect r="r" b="b" t="t" l="l"/>
              <a:pathLst>
                <a:path h="257769" w="3748689">
                  <a:moveTo>
                    <a:pt x="0" y="0"/>
                  </a:moveTo>
                  <a:lnTo>
                    <a:pt x="3748689" y="0"/>
                  </a:lnTo>
                  <a:lnTo>
                    <a:pt x="3748689" y="257769"/>
                  </a:lnTo>
                  <a:lnTo>
                    <a:pt x="0" y="257769"/>
                  </a:lnTo>
                  <a:close/>
                </a:path>
              </a:pathLst>
            </a:custGeom>
            <a:solidFill>
              <a:srgbClr val="C5E7B0"/>
            </a:solidFill>
          </p:spPr>
        </p:sp>
        <p:sp>
          <p:nvSpPr>
            <p:cNvPr name="TextBox 10" id="10"/>
            <p:cNvSpPr txBox="true"/>
            <p:nvPr/>
          </p:nvSpPr>
          <p:spPr>
            <a:xfrm>
              <a:off x="0" y="-76200"/>
              <a:ext cx="3748689" cy="33396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178604" y="0"/>
            <a:ext cx="8109396" cy="9449210"/>
            <a:chOff x="0" y="0"/>
            <a:chExt cx="958330" cy="1116663"/>
          </a:xfrm>
        </p:grpSpPr>
        <p:sp>
          <p:nvSpPr>
            <p:cNvPr name="Freeform 12" id="12"/>
            <p:cNvSpPr/>
            <p:nvPr/>
          </p:nvSpPr>
          <p:spPr>
            <a:xfrm flipH="false" flipV="false" rot="0">
              <a:off x="0" y="0"/>
              <a:ext cx="958330" cy="1116663"/>
            </a:xfrm>
            <a:custGeom>
              <a:avLst/>
              <a:gdLst/>
              <a:ahLst/>
              <a:cxnLst/>
              <a:rect r="r" b="b" t="t" l="l"/>
              <a:pathLst>
                <a:path h="1116663" w="958330">
                  <a:moveTo>
                    <a:pt x="0" y="0"/>
                  </a:moveTo>
                  <a:lnTo>
                    <a:pt x="958330" y="0"/>
                  </a:lnTo>
                  <a:lnTo>
                    <a:pt x="958330" y="1116663"/>
                  </a:lnTo>
                  <a:lnTo>
                    <a:pt x="0" y="1116663"/>
                  </a:lnTo>
                  <a:close/>
                </a:path>
              </a:pathLst>
            </a:custGeom>
            <a:blipFill>
              <a:blip r:embed="rId2"/>
              <a:stretch>
                <a:fillRect l="0" t="-14285" r="0" b="-14285"/>
              </a:stretch>
            </a:blipFill>
          </p:spPr>
        </p:sp>
      </p:grpSp>
      <p:grpSp>
        <p:nvGrpSpPr>
          <p:cNvPr name="Group 13" id="13"/>
          <p:cNvGrpSpPr/>
          <p:nvPr/>
        </p:nvGrpSpPr>
        <p:grpSpPr>
          <a:xfrm rot="0">
            <a:off x="17259300" y="9449210"/>
            <a:ext cx="1028700" cy="978716"/>
            <a:chOff x="0" y="0"/>
            <a:chExt cx="270933" cy="257769"/>
          </a:xfrm>
        </p:grpSpPr>
        <p:sp>
          <p:nvSpPr>
            <p:cNvPr name="Freeform 14" id="14"/>
            <p:cNvSpPr/>
            <p:nvPr/>
          </p:nvSpPr>
          <p:spPr>
            <a:xfrm flipH="false" flipV="false" rot="0">
              <a:off x="0" y="0"/>
              <a:ext cx="270933" cy="257769"/>
            </a:xfrm>
            <a:custGeom>
              <a:avLst/>
              <a:gdLst/>
              <a:ahLst/>
              <a:cxnLst/>
              <a:rect r="r" b="b" t="t" l="l"/>
              <a:pathLst>
                <a:path h="257769" w="270933">
                  <a:moveTo>
                    <a:pt x="0" y="0"/>
                  </a:moveTo>
                  <a:lnTo>
                    <a:pt x="270933" y="0"/>
                  </a:lnTo>
                  <a:lnTo>
                    <a:pt x="270933" y="257769"/>
                  </a:lnTo>
                  <a:lnTo>
                    <a:pt x="0" y="257769"/>
                  </a:lnTo>
                  <a:close/>
                </a:path>
              </a:pathLst>
            </a:custGeom>
            <a:solidFill>
              <a:srgbClr val="377328"/>
            </a:solidFill>
          </p:spPr>
        </p:sp>
        <p:sp>
          <p:nvSpPr>
            <p:cNvPr name="TextBox 15" id="15"/>
            <p:cNvSpPr txBox="true"/>
            <p:nvPr/>
          </p:nvSpPr>
          <p:spPr>
            <a:xfrm>
              <a:off x="0" y="-76200"/>
              <a:ext cx="270933" cy="33396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713265" y="2628690"/>
            <a:ext cx="13746539" cy="6043905"/>
          </a:xfrm>
          <a:custGeom>
            <a:avLst/>
            <a:gdLst/>
            <a:ahLst/>
            <a:cxnLst/>
            <a:rect r="r" b="b" t="t" l="l"/>
            <a:pathLst>
              <a:path h="6043905" w="13746539">
                <a:moveTo>
                  <a:pt x="0" y="0"/>
                </a:moveTo>
                <a:lnTo>
                  <a:pt x="13746539" y="0"/>
                </a:lnTo>
                <a:lnTo>
                  <a:pt x="13746539" y="6043906"/>
                </a:lnTo>
                <a:lnTo>
                  <a:pt x="0" y="6043906"/>
                </a:lnTo>
                <a:lnTo>
                  <a:pt x="0" y="0"/>
                </a:lnTo>
                <a:close/>
              </a:path>
            </a:pathLst>
          </a:custGeom>
          <a:blipFill>
            <a:blip r:embed="rId3"/>
            <a:stretch>
              <a:fillRect l="0" t="-28434" r="-7046" b="-8518"/>
            </a:stretch>
          </a:blipFill>
        </p:spPr>
      </p:sp>
      <p:sp>
        <p:nvSpPr>
          <p:cNvPr name="TextBox 17" id="17"/>
          <p:cNvSpPr txBox="true"/>
          <p:nvPr/>
        </p:nvSpPr>
        <p:spPr>
          <a:xfrm rot="0">
            <a:off x="959446" y="828120"/>
            <a:ext cx="8259711" cy="1230070"/>
          </a:xfrm>
          <a:prstGeom prst="rect">
            <a:avLst/>
          </a:prstGeom>
        </p:spPr>
        <p:txBody>
          <a:bodyPr anchor="t" rtlCol="false" tIns="0" lIns="0" bIns="0" rIns="0">
            <a:spAutoFit/>
          </a:bodyPr>
          <a:lstStyle/>
          <a:p>
            <a:pPr algn="l">
              <a:lnSpc>
                <a:spcPts val="8354"/>
              </a:lnSpc>
            </a:pPr>
            <a:r>
              <a:rPr lang="en-US" b="true" sz="9080" spc="-608">
                <a:solidFill>
                  <a:srgbClr val="FFFFFF"/>
                </a:solidFill>
                <a:latin typeface="Telegraf Bold"/>
                <a:ea typeface="Telegraf Bold"/>
                <a:cs typeface="Telegraf Bold"/>
                <a:sym typeface="Telegraf Bold"/>
              </a:rPr>
              <a:t>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10403007" y="759855"/>
            <a:ext cx="10403007" cy="10264212"/>
            <a:chOff x="0" y="0"/>
            <a:chExt cx="2739887" cy="2703332"/>
          </a:xfrm>
        </p:grpSpPr>
        <p:sp>
          <p:nvSpPr>
            <p:cNvPr name="Freeform 3" id="3"/>
            <p:cNvSpPr/>
            <p:nvPr/>
          </p:nvSpPr>
          <p:spPr>
            <a:xfrm flipH="false" flipV="false" rot="0">
              <a:off x="0" y="0"/>
              <a:ext cx="2739887" cy="2703332"/>
            </a:xfrm>
            <a:custGeom>
              <a:avLst/>
              <a:gdLst/>
              <a:ahLst/>
              <a:cxnLst/>
              <a:rect r="r" b="b" t="t" l="l"/>
              <a:pathLst>
                <a:path h="2703332" w="2739887">
                  <a:moveTo>
                    <a:pt x="0" y="0"/>
                  </a:moveTo>
                  <a:lnTo>
                    <a:pt x="2739887" y="0"/>
                  </a:lnTo>
                  <a:lnTo>
                    <a:pt x="2739887" y="2703332"/>
                  </a:lnTo>
                  <a:lnTo>
                    <a:pt x="0" y="2703332"/>
                  </a:lnTo>
                  <a:close/>
                </a:path>
              </a:pathLst>
            </a:custGeom>
            <a:solidFill>
              <a:srgbClr val="E2FF80"/>
            </a:solidFill>
          </p:spPr>
        </p:sp>
        <p:sp>
          <p:nvSpPr>
            <p:cNvPr name="TextBox 4" id="4"/>
            <p:cNvSpPr txBox="true"/>
            <p:nvPr/>
          </p:nvSpPr>
          <p:spPr>
            <a:xfrm>
              <a:off x="0" y="-76200"/>
              <a:ext cx="2739887" cy="277953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403007" y="0"/>
            <a:ext cx="7884993" cy="7805788"/>
            <a:chOff x="0" y="0"/>
            <a:chExt cx="931811" cy="922451"/>
          </a:xfrm>
        </p:grpSpPr>
        <p:sp>
          <p:nvSpPr>
            <p:cNvPr name="Freeform 6" id="6"/>
            <p:cNvSpPr/>
            <p:nvPr/>
          </p:nvSpPr>
          <p:spPr>
            <a:xfrm flipH="false" flipV="false" rot="0">
              <a:off x="0" y="0"/>
              <a:ext cx="931811" cy="922451"/>
            </a:xfrm>
            <a:custGeom>
              <a:avLst/>
              <a:gdLst/>
              <a:ahLst/>
              <a:cxnLst/>
              <a:rect r="r" b="b" t="t" l="l"/>
              <a:pathLst>
                <a:path h="922451" w="931811">
                  <a:moveTo>
                    <a:pt x="0" y="0"/>
                  </a:moveTo>
                  <a:lnTo>
                    <a:pt x="931811" y="0"/>
                  </a:lnTo>
                  <a:lnTo>
                    <a:pt x="931811" y="922451"/>
                  </a:lnTo>
                  <a:lnTo>
                    <a:pt x="0" y="922451"/>
                  </a:lnTo>
                  <a:close/>
                </a:path>
              </a:pathLst>
            </a:custGeom>
            <a:blipFill>
              <a:blip r:embed="rId2"/>
              <a:stretch>
                <a:fillRect l="0" t="-13134" r="0" b="-13134"/>
              </a:stretch>
            </a:blipFill>
          </p:spPr>
        </p:sp>
      </p:grpSp>
      <p:grpSp>
        <p:nvGrpSpPr>
          <p:cNvPr name="Group 7" id="7"/>
          <p:cNvGrpSpPr/>
          <p:nvPr/>
        </p:nvGrpSpPr>
        <p:grpSpPr>
          <a:xfrm rot="0">
            <a:off x="17602963" y="0"/>
            <a:ext cx="685037" cy="4065169"/>
            <a:chOff x="0" y="0"/>
            <a:chExt cx="180421" cy="1070662"/>
          </a:xfrm>
        </p:grpSpPr>
        <p:sp>
          <p:nvSpPr>
            <p:cNvPr name="Freeform 8" id="8"/>
            <p:cNvSpPr/>
            <p:nvPr/>
          </p:nvSpPr>
          <p:spPr>
            <a:xfrm flipH="false" flipV="false" rot="0">
              <a:off x="0" y="0"/>
              <a:ext cx="180421" cy="1070662"/>
            </a:xfrm>
            <a:custGeom>
              <a:avLst/>
              <a:gdLst/>
              <a:ahLst/>
              <a:cxnLst/>
              <a:rect r="r" b="b" t="t" l="l"/>
              <a:pathLst>
                <a:path h="1070662" w="180421">
                  <a:moveTo>
                    <a:pt x="0" y="0"/>
                  </a:moveTo>
                  <a:lnTo>
                    <a:pt x="180421" y="0"/>
                  </a:lnTo>
                  <a:lnTo>
                    <a:pt x="180421" y="1070662"/>
                  </a:lnTo>
                  <a:lnTo>
                    <a:pt x="0" y="1070662"/>
                  </a:lnTo>
                  <a:close/>
                </a:path>
              </a:pathLst>
            </a:custGeom>
            <a:solidFill>
              <a:srgbClr val="E2FF80"/>
            </a:solidFill>
          </p:spPr>
        </p:sp>
        <p:sp>
          <p:nvSpPr>
            <p:cNvPr name="TextBox 9" id="9"/>
            <p:cNvSpPr txBox="true"/>
            <p:nvPr/>
          </p:nvSpPr>
          <p:spPr>
            <a:xfrm>
              <a:off x="0" y="-76200"/>
              <a:ext cx="180421" cy="114686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02963" y="2666531"/>
            <a:ext cx="876228" cy="1398637"/>
            <a:chOff x="0" y="0"/>
            <a:chExt cx="230776" cy="368365"/>
          </a:xfrm>
        </p:grpSpPr>
        <p:sp>
          <p:nvSpPr>
            <p:cNvPr name="Freeform 11" id="11"/>
            <p:cNvSpPr/>
            <p:nvPr/>
          </p:nvSpPr>
          <p:spPr>
            <a:xfrm flipH="false" flipV="false" rot="0">
              <a:off x="0" y="0"/>
              <a:ext cx="230776" cy="368365"/>
            </a:xfrm>
            <a:custGeom>
              <a:avLst/>
              <a:gdLst/>
              <a:ahLst/>
              <a:cxnLst/>
              <a:rect r="r" b="b" t="t" l="l"/>
              <a:pathLst>
                <a:path h="368365" w="230776">
                  <a:moveTo>
                    <a:pt x="0" y="0"/>
                  </a:moveTo>
                  <a:lnTo>
                    <a:pt x="230776" y="0"/>
                  </a:lnTo>
                  <a:lnTo>
                    <a:pt x="230776" y="368365"/>
                  </a:lnTo>
                  <a:lnTo>
                    <a:pt x="0" y="368365"/>
                  </a:lnTo>
                  <a:close/>
                </a:path>
              </a:pathLst>
            </a:custGeom>
            <a:solidFill>
              <a:srgbClr val="C5E7B0"/>
            </a:solidFill>
          </p:spPr>
        </p:sp>
        <p:sp>
          <p:nvSpPr>
            <p:cNvPr name="TextBox 12" id="12"/>
            <p:cNvSpPr txBox="true"/>
            <p:nvPr/>
          </p:nvSpPr>
          <p:spPr>
            <a:xfrm>
              <a:off x="0" y="-76200"/>
              <a:ext cx="230776" cy="4445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961047" y="1028700"/>
            <a:ext cx="7960049" cy="945077"/>
            <a:chOff x="0" y="0"/>
            <a:chExt cx="1788393" cy="212332"/>
          </a:xfrm>
        </p:grpSpPr>
        <p:sp>
          <p:nvSpPr>
            <p:cNvPr name="Freeform 14" id="14"/>
            <p:cNvSpPr/>
            <p:nvPr/>
          </p:nvSpPr>
          <p:spPr>
            <a:xfrm flipH="false" flipV="false" rot="0">
              <a:off x="0" y="0"/>
              <a:ext cx="1788393" cy="212332"/>
            </a:xfrm>
            <a:custGeom>
              <a:avLst/>
              <a:gdLst/>
              <a:ahLst/>
              <a:cxnLst/>
              <a:rect r="r" b="b" t="t" l="l"/>
              <a:pathLst>
                <a:path h="212332" w="1788393">
                  <a:moveTo>
                    <a:pt x="17507" y="0"/>
                  </a:moveTo>
                  <a:lnTo>
                    <a:pt x="1770886" y="0"/>
                  </a:lnTo>
                  <a:cubicBezTo>
                    <a:pt x="1775529" y="0"/>
                    <a:pt x="1779982" y="1844"/>
                    <a:pt x="1783266" y="5128"/>
                  </a:cubicBezTo>
                  <a:cubicBezTo>
                    <a:pt x="1786549" y="8411"/>
                    <a:pt x="1788393" y="12864"/>
                    <a:pt x="1788393" y="17507"/>
                  </a:cubicBezTo>
                  <a:lnTo>
                    <a:pt x="1788393" y="194825"/>
                  </a:lnTo>
                  <a:cubicBezTo>
                    <a:pt x="1788393" y="199468"/>
                    <a:pt x="1786549" y="203921"/>
                    <a:pt x="1783266" y="207204"/>
                  </a:cubicBezTo>
                  <a:cubicBezTo>
                    <a:pt x="1779982" y="210487"/>
                    <a:pt x="1775529" y="212332"/>
                    <a:pt x="1770886" y="212332"/>
                  </a:cubicBezTo>
                  <a:lnTo>
                    <a:pt x="17507" y="212332"/>
                  </a:lnTo>
                  <a:cubicBezTo>
                    <a:pt x="12864" y="212332"/>
                    <a:pt x="8411" y="210487"/>
                    <a:pt x="5128" y="207204"/>
                  </a:cubicBezTo>
                  <a:cubicBezTo>
                    <a:pt x="1844" y="203921"/>
                    <a:pt x="0" y="199468"/>
                    <a:pt x="0" y="194825"/>
                  </a:cubicBezTo>
                  <a:lnTo>
                    <a:pt x="0" y="17507"/>
                  </a:lnTo>
                  <a:cubicBezTo>
                    <a:pt x="0" y="12864"/>
                    <a:pt x="1844" y="8411"/>
                    <a:pt x="5128" y="5128"/>
                  </a:cubicBezTo>
                  <a:cubicBezTo>
                    <a:pt x="8411" y="1844"/>
                    <a:pt x="12864" y="0"/>
                    <a:pt x="17507" y="0"/>
                  </a:cubicBezTo>
                  <a:close/>
                </a:path>
              </a:pathLst>
            </a:custGeom>
            <a:solidFill>
              <a:srgbClr val="E2FF80">
                <a:alpha val="36863"/>
              </a:srgbClr>
            </a:solidFill>
            <a:ln cap="sq">
              <a:noFill/>
              <a:prstDash val="solid"/>
              <a:miter/>
            </a:ln>
          </p:spPr>
        </p:sp>
        <p:sp>
          <p:nvSpPr>
            <p:cNvPr name="TextBox 15" id="15"/>
            <p:cNvSpPr txBox="true"/>
            <p:nvPr/>
          </p:nvSpPr>
          <p:spPr>
            <a:xfrm>
              <a:off x="0" y="-38100"/>
              <a:ext cx="1788393" cy="2504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961047" y="5735948"/>
            <a:ext cx="7960049" cy="945077"/>
            <a:chOff x="0" y="0"/>
            <a:chExt cx="1788393" cy="212332"/>
          </a:xfrm>
        </p:grpSpPr>
        <p:sp>
          <p:nvSpPr>
            <p:cNvPr name="Freeform 17" id="17"/>
            <p:cNvSpPr/>
            <p:nvPr/>
          </p:nvSpPr>
          <p:spPr>
            <a:xfrm flipH="false" flipV="false" rot="0">
              <a:off x="0" y="0"/>
              <a:ext cx="1788393" cy="212332"/>
            </a:xfrm>
            <a:custGeom>
              <a:avLst/>
              <a:gdLst/>
              <a:ahLst/>
              <a:cxnLst/>
              <a:rect r="r" b="b" t="t" l="l"/>
              <a:pathLst>
                <a:path h="212332" w="1788393">
                  <a:moveTo>
                    <a:pt x="17507" y="0"/>
                  </a:moveTo>
                  <a:lnTo>
                    <a:pt x="1770886" y="0"/>
                  </a:lnTo>
                  <a:cubicBezTo>
                    <a:pt x="1775529" y="0"/>
                    <a:pt x="1779982" y="1844"/>
                    <a:pt x="1783266" y="5128"/>
                  </a:cubicBezTo>
                  <a:cubicBezTo>
                    <a:pt x="1786549" y="8411"/>
                    <a:pt x="1788393" y="12864"/>
                    <a:pt x="1788393" y="17507"/>
                  </a:cubicBezTo>
                  <a:lnTo>
                    <a:pt x="1788393" y="194825"/>
                  </a:lnTo>
                  <a:cubicBezTo>
                    <a:pt x="1788393" y="199468"/>
                    <a:pt x="1786549" y="203921"/>
                    <a:pt x="1783266" y="207204"/>
                  </a:cubicBezTo>
                  <a:cubicBezTo>
                    <a:pt x="1779982" y="210487"/>
                    <a:pt x="1775529" y="212332"/>
                    <a:pt x="1770886" y="212332"/>
                  </a:cubicBezTo>
                  <a:lnTo>
                    <a:pt x="17507" y="212332"/>
                  </a:lnTo>
                  <a:cubicBezTo>
                    <a:pt x="12864" y="212332"/>
                    <a:pt x="8411" y="210487"/>
                    <a:pt x="5128" y="207204"/>
                  </a:cubicBezTo>
                  <a:cubicBezTo>
                    <a:pt x="1844" y="203921"/>
                    <a:pt x="0" y="199468"/>
                    <a:pt x="0" y="194825"/>
                  </a:cubicBezTo>
                  <a:lnTo>
                    <a:pt x="0" y="17507"/>
                  </a:lnTo>
                  <a:cubicBezTo>
                    <a:pt x="0" y="12864"/>
                    <a:pt x="1844" y="8411"/>
                    <a:pt x="5128" y="5128"/>
                  </a:cubicBezTo>
                  <a:cubicBezTo>
                    <a:pt x="8411" y="1844"/>
                    <a:pt x="12864" y="0"/>
                    <a:pt x="17507" y="0"/>
                  </a:cubicBezTo>
                  <a:close/>
                </a:path>
              </a:pathLst>
            </a:custGeom>
            <a:solidFill>
              <a:srgbClr val="C5E7B0">
                <a:alpha val="36863"/>
              </a:srgbClr>
            </a:solidFill>
            <a:ln cap="sq">
              <a:noFill/>
              <a:prstDash val="solid"/>
              <a:miter/>
            </a:ln>
          </p:spPr>
        </p:sp>
        <p:sp>
          <p:nvSpPr>
            <p:cNvPr name="TextBox 18" id="18"/>
            <p:cNvSpPr txBox="true"/>
            <p:nvPr/>
          </p:nvSpPr>
          <p:spPr>
            <a:xfrm>
              <a:off x="0" y="-38100"/>
              <a:ext cx="1788393" cy="2504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9" id="19"/>
          <p:cNvSpPr/>
          <p:nvPr/>
        </p:nvSpPr>
        <p:spPr>
          <a:xfrm flipH="true" flipV="true">
            <a:off x="1961047" y="1028700"/>
            <a:ext cx="0" cy="5861225"/>
          </a:xfrm>
          <a:prstGeom prst="line">
            <a:avLst/>
          </a:prstGeom>
          <a:ln cap="flat" w="85725">
            <a:solidFill>
              <a:srgbClr val="AEB5C4"/>
            </a:solidFill>
            <a:prstDash val="solid"/>
            <a:headEnd type="none" len="sm" w="sm"/>
            <a:tailEnd type="none" len="sm" w="sm"/>
          </a:ln>
        </p:spPr>
      </p:sp>
      <p:grpSp>
        <p:nvGrpSpPr>
          <p:cNvPr name="Group 20" id="20"/>
          <p:cNvGrpSpPr/>
          <p:nvPr/>
        </p:nvGrpSpPr>
        <p:grpSpPr>
          <a:xfrm rot="0">
            <a:off x="1256755" y="796947"/>
            <a:ext cx="1408584" cy="140858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5E7B0"/>
            </a:solidFill>
            <a:ln cap="sq">
              <a:noFill/>
              <a:prstDash val="solid"/>
              <a:miter/>
            </a:ln>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marL="0" indent="0" lvl="0">
                <a:lnSpc>
                  <a:spcPts val="4899"/>
                </a:lnSpc>
                <a:spcBef>
                  <a:spcPct val="0"/>
                </a:spcBef>
              </a:pPr>
              <a:r>
                <a:rPr lang="en-US" b="true" sz="3499" strike="noStrike" u="none">
                  <a:solidFill>
                    <a:srgbClr val="377328"/>
                  </a:solidFill>
                  <a:latin typeface="Aileron Ultra-Bold"/>
                  <a:ea typeface="Aileron Ultra-Bold"/>
                  <a:cs typeface="Aileron Ultra-Bold"/>
                  <a:sym typeface="Aileron Ultra-Bold"/>
                </a:rPr>
                <a:t>1</a:t>
              </a:r>
            </a:p>
          </p:txBody>
        </p:sp>
      </p:grpSp>
      <p:grpSp>
        <p:nvGrpSpPr>
          <p:cNvPr name="Group 23" id="23"/>
          <p:cNvGrpSpPr/>
          <p:nvPr/>
        </p:nvGrpSpPr>
        <p:grpSpPr>
          <a:xfrm rot="0">
            <a:off x="1299135" y="5504195"/>
            <a:ext cx="1408584" cy="140858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5E7B0"/>
            </a:solidFill>
            <a:ln cap="sq">
              <a:noFill/>
              <a:prstDash val="solid"/>
              <a:miter/>
            </a:ln>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marL="0" indent="0" lvl="0">
                <a:lnSpc>
                  <a:spcPts val="4899"/>
                </a:lnSpc>
                <a:spcBef>
                  <a:spcPct val="0"/>
                </a:spcBef>
              </a:pPr>
              <a:r>
                <a:rPr lang="en-US" b="true" sz="3499" strike="noStrike" u="none">
                  <a:solidFill>
                    <a:srgbClr val="377328"/>
                  </a:solidFill>
                  <a:latin typeface="Aileron Ultra-Bold"/>
                  <a:ea typeface="Aileron Ultra-Bold"/>
                  <a:cs typeface="Aileron Ultra-Bold"/>
                  <a:sym typeface="Aileron Ultra-Bold"/>
                </a:rPr>
                <a:t>2</a:t>
              </a:r>
            </a:p>
          </p:txBody>
        </p:sp>
      </p:grpSp>
      <p:sp>
        <p:nvSpPr>
          <p:cNvPr name="TextBox 26" id="26"/>
          <p:cNvSpPr txBox="true"/>
          <p:nvPr/>
        </p:nvSpPr>
        <p:spPr>
          <a:xfrm rot="0">
            <a:off x="3217183" y="1185938"/>
            <a:ext cx="4605904" cy="563925"/>
          </a:xfrm>
          <a:prstGeom prst="rect">
            <a:avLst/>
          </a:prstGeom>
        </p:spPr>
        <p:txBody>
          <a:bodyPr anchor="t" rtlCol="false" tIns="0" lIns="0" bIns="0" rIns="0">
            <a:spAutoFit/>
          </a:bodyPr>
          <a:lstStyle/>
          <a:p>
            <a:pPr algn="l">
              <a:lnSpc>
                <a:spcPts val="4595"/>
              </a:lnSpc>
            </a:pPr>
            <a:r>
              <a:rPr lang="en-US" sz="3282" b="true">
                <a:solidFill>
                  <a:srgbClr val="FFFFFF"/>
                </a:solidFill>
                <a:latin typeface="Aileron Heavy"/>
                <a:ea typeface="Aileron Heavy"/>
                <a:cs typeface="Aileron Heavy"/>
                <a:sym typeface="Aileron Heavy"/>
              </a:rPr>
              <a:t>Data Preparation</a:t>
            </a:r>
          </a:p>
        </p:txBody>
      </p:sp>
      <p:sp>
        <p:nvSpPr>
          <p:cNvPr name="TextBox 27" id="27"/>
          <p:cNvSpPr txBox="true"/>
          <p:nvPr/>
        </p:nvSpPr>
        <p:spPr>
          <a:xfrm rot="0">
            <a:off x="3384647" y="5893187"/>
            <a:ext cx="3536842" cy="563925"/>
          </a:xfrm>
          <a:prstGeom prst="rect">
            <a:avLst/>
          </a:prstGeom>
        </p:spPr>
        <p:txBody>
          <a:bodyPr anchor="t" rtlCol="false" tIns="0" lIns="0" bIns="0" rIns="0">
            <a:spAutoFit/>
          </a:bodyPr>
          <a:lstStyle/>
          <a:p>
            <a:pPr algn="l">
              <a:lnSpc>
                <a:spcPts val="4595"/>
              </a:lnSpc>
            </a:pPr>
            <a:r>
              <a:rPr lang="en-US" sz="3282" b="true">
                <a:solidFill>
                  <a:srgbClr val="FFFFFF"/>
                </a:solidFill>
                <a:latin typeface="Aileron Heavy"/>
                <a:ea typeface="Aileron Heavy"/>
                <a:cs typeface="Aileron Heavy"/>
                <a:sym typeface="Aileron Heavy"/>
              </a:rPr>
              <a:t>Dataset Splitting</a:t>
            </a:r>
          </a:p>
        </p:txBody>
      </p:sp>
      <p:sp>
        <p:nvSpPr>
          <p:cNvPr name="TextBox 28" id="28"/>
          <p:cNvSpPr txBox="true"/>
          <p:nvPr/>
        </p:nvSpPr>
        <p:spPr>
          <a:xfrm rot="0">
            <a:off x="10403007" y="8318148"/>
            <a:ext cx="7638070" cy="1362071"/>
          </a:xfrm>
          <a:prstGeom prst="rect">
            <a:avLst/>
          </a:prstGeom>
        </p:spPr>
        <p:txBody>
          <a:bodyPr anchor="t" rtlCol="false" tIns="0" lIns="0" bIns="0" rIns="0">
            <a:spAutoFit/>
          </a:bodyPr>
          <a:lstStyle/>
          <a:p>
            <a:pPr algn="ctr">
              <a:lnSpc>
                <a:spcPts val="10500"/>
              </a:lnSpc>
              <a:spcBef>
                <a:spcPct val="0"/>
              </a:spcBef>
            </a:pPr>
            <a:r>
              <a:rPr lang="en-US" b="true" sz="7500">
                <a:solidFill>
                  <a:srgbClr val="377328"/>
                </a:solidFill>
                <a:latin typeface="Telegraf Bold"/>
                <a:ea typeface="Telegraf Bold"/>
                <a:cs typeface="Telegraf Bold"/>
                <a:sym typeface="Telegraf Bold"/>
              </a:rPr>
              <a:t>METHODOLOGY</a:t>
            </a:r>
          </a:p>
        </p:txBody>
      </p:sp>
      <p:sp>
        <p:nvSpPr>
          <p:cNvPr name="TextBox 29" id="29"/>
          <p:cNvSpPr txBox="true"/>
          <p:nvPr/>
        </p:nvSpPr>
        <p:spPr>
          <a:xfrm rot="0">
            <a:off x="2665339" y="2110280"/>
            <a:ext cx="6921260" cy="3387090"/>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FFFFFF"/>
                </a:solidFill>
                <a:latin typeface="Times New Roman MT Bold"/>
                <a:ea typeface="Times New Roman MT Bold"/>
                <a:cs typeface="Times New Roman MT Bold"/>
                <a:sym typeface="Times New Roman MT Bold"/>
              </a:rPr>
              <a:t>Calculated daily mean temperature and Growing Degree Days (GDD) using max and min temperature data.</a:t>
            </a:r>
          </a:p>
          <a:p>
            <a:pPr algn="just" marL="518160" indent="-259080" lvl="1">
              <a:lnSpc>
                <a:spcPts val="3359"/>
              </a:lnSpc>
              <a:buFont typeface="Arial"/>
              <a:buChar char="•"/>
            </a:pPr>
            <a:r>
              <a:rPr lang="en-US" b="true" sz="2400">
                <a:solidFill>
                  <a:srgbClr val="FFFFFF"/>
                </a:solidFill>
                <a:latin typeface="Times New Roman MT Bold"/>
                <a:ea typeface="Times New Roman MT Bold"/>
                <a:cs typeface="Times New Roman MT Bold"/>
                <a:sym typeface="Times New Roman MT Bold"/>
              </a:rPr>
              <a:t>Generated cumulative GDD and average temperature up to each stage.</a:t>
            </a:r>
          </a:p>
          <a:p>
            <a:pPr algn="just" marL="518160" indent="-259080" lvl="1">
              <a:lnSpc>
                <a:spcPts val="3359"/>
              </a:lnSpc>
              <a:buFont typeface="Arial"/>
              <a:buChar char="•"/>
            </a:pPr>
            <a:r>
              <a:rPr lang="en-US" b="true" sz="2400">
                <a:solidFill>
                  <a:srgbClr val="FFFFFF"/>
                </a:solidFill>
                <a:latin typeface="Times New Roman MT Bold"/>
                <a:ea typeface="Times New Roman MT Bold"/>
                <a:cs typeface="Times New Roman MT Bold"/>
                <a:sym typeface="Times New Roman MT Bold"/>
              </a:rPr>
              <a:t>These features (CumGDD, AvgTemp) were chosen as inputs since they capture heat accumulation affecting crop growth.</a:t>
            </a:r>
          </a:p>
        </p:txBody>
      </p:sp>
      <p:sp>
        <p:nvSpPr>
          <p:cNvPr name="TextBox 30" id="30"/>
          <p:cNvSpPr txBox="true"/>
          <p:nvPr/>
        </p:nvSpPr>
        <p:spPr>
          <a:xfrm rot="0">
            <a:off x="2629698" y="6785257"/>
            <a:ext cx="7291398" cy="2967990"/>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FFFFFF"/>
                </a:solidFill>
                <a:latin typeface="Times New Roman MT Bold"/>
                <a:ea typeface="Times New Roman MT Bold"/>
                <a:cs typeface="Times New Roman MT Bold"/>
                <a:sym typeface="Times New Roman MT Bold"/>
              </a:rPr>
              <a:t>Divided data into two parts:</a:t>
            </a:r>
          </a:p>
          <a:p>
            <a:pPr algn="just" marL="518160" indent="-259080" lvl="1">
              <a:lnSpc>
                <a:spcPts val="3359"/>
              </a:lnSpc>
              <a:spcBef>
                <a:spcPct val="0"/>
              </a:spcBef>
              <a:buFont typeface="Arial"/>
              <a:buChar char="•"/>
            </a:pPr>
            <a:r>
              <a:rPr lang="en-US" b="true" sz="2400">
                <a:solidFill>
                  <a:srgbClr val="FFFFFF"/>
                </a:solidFill>
                <a:latin typeface="Times New Roman MT Bold"/>
                <a:ea typeface="Times New Roman MT Bold"/>
                <a:cs typeface="Times New Roman MT Bold"/>
                <a:sym typeface="Times New Roman MT Bold"/>
              </a:rPr>
              <a:t>Training dataset: 2019–2023 seasons (to train models).</a:t>
            </a:r>
          </a:p>
          <a:p>
            <a:pPr algn="just" marL="518160" indent="-259080" lvl="1">
              <a:lnSpc>
                <a:spcPts val="3359"/>
              </a:lnSpc>
              <a:spcBef>
                <a:spcPct val="0"/>
              </a:spcBef>
              <a:buFont typeface="Arial"/>
              <a:buChar char="•"/>
            </a:pPr>
            <a:r>
              <a:rPr lang="en-US" b="true" sz="2400">
                <a:solidFill>
                  <a:srgbClr val="FFFFFF"/>
                </a:solidFill>
                <a:latin typeface="Times New Roman MT Bold"/>
                <a:ea typeface="Times New Roman MT Bold"/>
                <a:cs typeface="Times New Roman MT Bold"/>
                <a:sym typeface="Times New Roman MT Bold"/>
              </a:rPr>
              <a:t>Validation dataset: 2023–24 season (to test performance).</a:t>
            </a:r>
          </a:p>
          <a:p>
            <a:pPr algn="just" marL="518160" indent="-259080" lvl="1">
              <a:lnSpc>
                <a:spcPts val="3359"/>
              </a:lnSpc>
              <a:spcBef>
                <a:spcPct val="0"/>
              </a:spcBef>
              <a:buFont typeface="Arial"/>
              <a:buChar char="•"/>
            </a:pPr>
            <a:r>
              <a:rPr lang="en-US" b="true" sz="2400">
                <a:solidFill>
                  <a:srgbClr val="FFFFFF"/>
                </a:solidFill>
                <a:latin typeface="Times New Roman MT Bold"/>
                <a:ea typeface="Times New Roman MT Bold"/>
                <a:cs typeface="Times New Roman MT Bold"/>
                <a:sym typeface="Times New Roman MT Bold"/>
              </a:rPr>
              <a:t>This ensures models learn from historical data but are evaluated on unseen, real-world conditions.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10403007" y="759855"/>
            <a:ext cx="10403007" cy="10264212"/>
            <a:chOff x="0" y="0"/>
            <a:chExt cx="2739887" cy="2703332"/>
          </a:xfrm>
        </p:grpSpPr>
        <p:sp>
          <p:nvSpPr>
            <p:cNvPr name="Freeform 3" id="3"/>
            <p:cNvSpPr/>
            <p:nvPr/>
          </p:nvSpPr>
          <p:spPr>
            <a:xfrm flipH="false" flipV="false" rot="0">
              <a:off x="0" y="0"/>
              <a:ext cx="2739887" cy="2703332"/>
            </a:xfrm>
            <a:custGeom>
              <a:avLst/>
              <a:gdLst/>
              <a:ahLst/>
              <a:cxnLst/>
              <a:rect r="r" b="b" t="t" l="l"/>
              <a:pathLst>
                <a:path h="2703332" w="2739887">
                  <a:moveTo>
                    <a:pt x="0" y="0"/>
                  </a:moveTo>
                  <a:lnTo>
                    <a:pt x="2739887" y="0"/>
                  </a:lnTo>
                  <a:lnTo>
                    <a:pt x="2739887" y="2703332"/>
                  </a:lnTo>
                  <a:lnTo>
                    <a:pt x="0" y="2703332"/>
                  </a:lnTo>
                  <a:close/>
                </a:path>
              </a:pathLst>
            </a:custGeom>
            <a:solidFill>
              <a:srgbClr val="E2FF80"/>
            </a:solidFill>
          </p:spPr>
        </p:sp>
        <p:sp>
          <p:nvSpPr>
            <p:cNvPr name="TextBox 4" id="4"/>
            <p:cNvSpPr txBox="true"/>
            <p:nvPr/>
          </p:nvSpPr>
          <p:spPr>
            <a:xfrm>
              <a:off x="0" y="-76200"/>
              <a:ext cx="2739887" cy="277953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403007" y="0"/>
            <a:ext cx="7884993" cy="7805788"/>
            <a:chOff x="0" y="0"/>
            <a:chExt cx="931811" cy="922451"/>
          </a:xfrm>
        </p:grpSpPr>
        <p:sp>
          <p:nvSpPr>
            <p:cNvPr name="Freeform 6" id="6"/>
            <p:cNvSpPr/>
            <p:nvPr/>
          </p:nvSpPr>
          <p:spPr>
            <a:xfrm flipH="false" flipV="false" rot="0">
              <a:off x="0" y="0"/>
              <a:ext cx="931811" cy="922451"/>
            </a:xfrm>
            <a:custGeom>
              <a:avLst/>
              <a:gdLst/>
              <a:ahLst/>
              <a:cxnLst/>
              <a:rect r="r" b="b" t="t" l="l"/>
              <a:pathLst>
                <a:path h="922451" w="931811">
                  <a:moveTo>
                    <a:pt x="0" y="0"/>
                  </a:moveTo>
                  <a:lnTo>
                    <a:pt x="931811" y="0"/>
                  </a:lnTo>
                  <a:lnTo>
                    <a:pt x="931811" y="922451"/>
                  </a:lnTo>
                  <a:lnTo>
                    <a:pt x="0" y="922451"/>
                  </a:lnTo>
                  <a:close/>
                </a:path>
              </a:pathLst>
            </a:custGeom>
            <a:blipFill>
              <a:blip r:embed="rId2"/>
              <a:stretch>
                <a:fillRect l="0" t="-27257" r="0" b="-27257"/>
              </a:stretch>
            </a:blipFill>
          </p:spPr>
        </p:sp>
      </p:grpSp>
      <p:grpSp>
        <p:nvGrpSpPr>
          <p:cNvPr name="Group 7" id="7"/>
          <p:cNvGrpSpPr/>
          <p:nvPr/>
        </p:nvGrpSpPr>
        <p:grpSpPr>
          <a:xfrm rot="0">
            <a:off x="17602963" y="0"/>
            <a:ext cx="685037" cy="4065169"/>
            <a:chOff x="0" y="0"/>
            <a:chExt cx="180421" cy="1070662"/>
          </a:xfrm>
        </p:grpSpPr>
        <p:sp>
          <p:nvSpPr>
            <p:cNvPr name="Freeform 8" id="8"/>
            <p:cNvSpPr/>
            <p:nvPr/>
          </p:nvSpPr>
          <p:spPr>
            <a:xfrm flipH="false" flipV="false" rot="0">
              <a:off x="0" y="0"/>
              <a:ext cx="180421" cy="1070662"/>
            </a:xfrm>
            <a:custGeom>
              <a:avLst/>
              <a:gdLst/>
              <a:ahLst/>
              <a:cxnLst/>
              <a:rect r="r" b="b" t="t" l="l"/>
              <a:pathLst>
                <a:path h="1070662" w="180421">
                  <a:moveTo>
                    <a:pt x="0" y="0"/>
                  </a:moveTo>
                  <a:lnTo>
                    <a:pt x="180421" y="0"/>
                  </a:lnTo>
                  <a:lnTo>
                    <a:pt x="180421" y="1070662"/>
                  </a:lnTo>
                  <a:lnTo>
                    <a:pt x="0" y="1070662"/>
                  </a:lnTo>
                  <a:close/>
                </a:path>
              </a:pathLst>
            </a:custGeom>
            <a:solidFill>
              <a:srgbClr val="E2FF80"/>
            </a:solidFill>
          </p:spPr>
        </p:sp>
        <p:sp>
          <p:nvSpPr>
            <p:cNvPr name="TextBox 9" id="9"/>
            <p:cNvSpPr txBox="true"/>
            <p:nvPr/>
          </p:nvSpPr>
          <p:spPr>
            <a:xfrm>
              <a:off x="0" y="-76200"/>
              <a:ext cx="180421" cy="114686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02963" y="2666531"/>
            <a:ext cx="876228" cy="1398637"/>
            <a:chOff x="0" y="0"/>
            <a:chExt cx="230776" cy="368365"/>
          </a:xfrm>
        </p:grpSpPr>
        <p:sp>
          <p:nvSpPr>
            <p:cNvPr name="Freeform 11" id="11"/>
            <p:cNvSpPr/>
            <p:nvPr/>
          </p:nvSpPr>
          <p:spPr>
            <a:xfrm flipH="false" flipV="false" rot="0">
              <a:off x="0" y="0"/>
              <a:ext cx="230776" cy="368365"/>
            </a:xfrm>
            <a:custGeom>
              <a:avLst/>
              <a:gdLst/>
              <a:ahLst/>
              <a:cxnLst/>
              <a:rect r="r" b="b" t="t" l="l"/>
              <a:pathLst>
                <a:path h="368365" w="230776">
                  <a:moveTo>
                    <a:pt x="0" y="0"/>
                  </a:moveTo>
                  <a:lnTo>
                    <a:pt x="230776" y="0"/>
                  </a:lnTo>
                  <a:lnTo>
                    <a:pt x="230776" y="368365"/>
                  </a:lnTo>
                  <a:lnTo>
                    <a:pt x="0" y="368365"/>
                  </a:lnTo>
                  <a:close/>
                </a:path>
              </a:pathLst>
            </a:custGeom>
            <a:solidFill>
              <a:srgbClr val="C5E7B0"/>
            </a:solidFill>
          </p:spPr>
        </p:sp>
        <p:sp>
          <p:nvSpPr>
            <p:cNvPr name="TextBox 12" id="12"/>
            <p:cNvSpPr txBox="true"/>
            <p:nvPr/>
          </p:nvSpPr>
          <p:spPr>
            <a:xfrm>
              <a:off x="0" y="-76200"/>
              <a:ext cx="230776" cy="4445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0"/>
            <a:ext cx="10403007" cy="10264212"/>
            <a:chOff x="0" y="0"/>
            <a:chExt cx="2739887" cy="2703332"/>
          </a:xfrm>
        </p:grpSpPr>
        <p:sp>
          <p:nvSpPr>
            <p:cNvPr name="Freeform 14" id="14"/>
            <p:cNvSpPr/>
            <p:nvPr/>
          </p:nvSpPr>
          <p:spPr>
            <a:xfrm flipH="false" flipV="false" rot="0">
              <a:off x="0" y="0"/>
              <a:ext cx="2739887" cy="2703332"/>
            </a:xfrm>
            <a:custGeom>
              <a:avLst/>
              <a:gdLst/>
              <a:ahLst/>
              <a:cxnLst/>
              <a:rect r="r" b="b" t="t" l="l"/>
              <a:pathLst>
                <a:path h="2703332" w="2739887">
                  <a:moveTo>
                    <a:pt x="0" y="0"/>
                  </a:moveTo>
                  <a:lnTo>
                    <a:pt x="2739887" y="0"/>
                  </a:lnTo>
                  <a:lnTo>
                    <a:pt x="2739887" y="2703332"/>
                  </a:lnTo>
                  <a:lnTo>
                    <a:pt x="0" y="2703332"/>
                  </a:lnTo>
                  <a:close/>
                </a:path>
              </a:pathLst>
            </a:custGeom>
            <a:solidFill>
              <a:srgbClr val="E2FF80"/>
            </a:solidFill>
          </p:spPr>
        </p:sp>
        <p:sp>
          <p:nvSpPr>
            <p:cNvPr name="TextBox 15" id="15"/>
            <p:cNvSpPr txBox="true"/>
            <p:nvPr/>
          </p:nvSpPr>
          <p:spPr>
            <a:xfrm>
              <a:off x="0" y="-85725"/>
              <a:ext cx="2739887" cy="2789057"/>
            </a:xfrm>
            <a:prstGeom prst="rect">
              <a:avLst/>
            </a:prstGeom>
          </p:spPr>
          <p:txBody>
            <a:bodyPr anchor="ctr" rtlCol="false" tIns="50800" lIns="50800" bIns="50800" rIns="50800"/>
            <a:lstStyle/>
            <a:p>
              <a:pPr algn="ctr">
                <a:lnSpc>
                  <a:spcPts val="2939"/>
                </a:lnSpc>
              </a:pPr>
            </a:p>
          </p:txBody>
        </p:sp>
      </p:grpSp>
      <p:sp>
        <p:nvSpPr>
          <p:cNvPr name="AutoShape 16" id="16"/>
          <p:cNvSpPr/>
          <p:nvPr/>
        </p:nvSpPr>
        <p:spPr>
          <a:xfrm flipV="true">
            <a:off x="1961047" y="1028700"/>
            <a:ext cx="0" cy="5567553"/>
          </a:xfrm>
          <a:prstGeom prst="line">
            <a:avLst/>
          </a:prstGeom>
          <a:ln cap="flat" w="85725">
            <a:solidFill>
              <a:srgbClr val="AEB5C4"/>
            </a:solidFill>
            <a:prstDash val="solid"/>
            <a:headEnd type="none" len="sm" w="sm"/>
            <a:tailEnd type="none" len="sm" w="sm"/>
          </a:ln>
        </p:spPr>
      </p:sp>
      <p:grpSp>
        <p:nvGrpSpPr>
          <p:cNvPr name="Group 17" id="17"/>
          <p:cNvGrpSpPr/>
          <p:nvPr/>
        </p:nvGrpSpPr>
        <p:grpSpPr>
          <a:xfrm rot="0">
            <a:off x="1961047" y="287317"/>
            <a:ext cx="7960049" cy="945077"/>
            <a:chOff x="0" y="0"/>
            <a:chExt cx="1788393" cy="212332"/>
          </a:xfrm>
        </p:grpSpPr>
        <p:sp>
          <p:nvSpPr>
            <p:cNvPr name="Freeform 18" id="18"/>
            <p:cNvSpPr/>
            <p:nvPr/>
          </p:nvSpPr>
          <p:spPr>
            <a:xfrm flipH="false" flipV="false" rot="0">
              <a:off x="0" y="0"/>
              <a:ext cx="1788393" cy="212332"/>
            </a:xfrm>
            <a:custGeom>
              <a:avLst/>
              <a:gdLst/>
              <a:ahLst/>
              <a:cxnLst/>
              <a:rect r="r" b="b" t="t" l="l"/>
              <a:pathLst>
                <a:path h="212332" w="1788393">
                  <a:moveTo>
                    <a:pt x="17507" y="0"/>
                  </a:moveTo>
                  <a:lnTo>
                    <a:pt x="1770886" y="0"/>
                  </a:lnTo>
                  <a:cubicBezTo>
                    <a:pt x="1775529" y="0"/>
                    <a:pt x="1779982" y="1844"/>
                    <a:pt x="1783266" y="5128"/>
                  </a:cubicBezTo>
                  <a:cubicBezTo>
                    <a:pt x="1786549" y="8411"/>
                    <a:pt x="1788393" y="12864"/>
                    <a:pt x="1788393" y="17507"/>
                  </a:cubicBezTo>
                  <a:lnTo>
                    <a:pt x="1788393" y="194825"/>
                  </a:lnTo>
                  <a:cubicBezTo>
                    <a:pt x="1788393" y="199468"/>
                    <a:pt x="1786549" y="203921"/>
                    <a:pt x="1783266" y="207204"/>
                  </a:cubicBezTo>
                  <a:cubicBezTo>
                    <a:pt x="1779982" y="210487"/>
                    <a:pt x="1775529" y="212332"/>
                    <a:pt x="1770886" y="212332"/>
                  </a:cubicBezTo>
                  <a:lnTo>
                    <a:pt x="17507" y="212332"/>
                  </a:lnTo>
                  <a:cubicBezTo>
                    <a:pt x="12864" y="212332"/>
                    <a:pt x="8411" y="210487"/>
                    <a:pt x="5128" y="207204"/>
                  </a:cubicBezTo>
                  <a:cubicBezTo>
                    <a:pt x="1844" y="203921"/>
                    <a:pt x="0" y="199468"/>
                    <a:pt x="0" y="194825"/>
                  </a:cubicBezTo>
                  <a:lnTo>
                    <a:pt x="0" y="17507"/>
                  </a:lnTo>
                  <a:cubicBezTo>
                    <a:pt x="0" y="12864"/>
                    <a:pt x="1844" y="8411"/>
                    <a:pt x="5128" y="5128"/>
                  </a:cubicBezTo>
                  <a:cubicBezTo>
                    <a:pt x="8411" y="1844"/>
                    <a:pt x="12864" y="0"/>
                    <a:pt x="17507" y="0"/>
                  </a:cubicBezTo>
                  <a:close/>
                </a:path>
              </a:pathLst>
            </a:custGeom>
            <a:solidFill>
              <a:srgbClr val="377328">
                <a:alpha val="36863"/>
              </a:srgbClr>
            </a:solidFill>
            <a:ln cap="sq">
              <a:noFill/>
              <a:prstDash val="solid"/>
              <a:miter/>
            </a:ln>
          </p:spPr>
        </p:sp>
        <p:sp>
          <p:nvSpPr>
            <p:cNvPr name="TextBox 19" id="19"/>
            <p:cNvSpPr txBox="true"/>
            <p:nvPr/>
          </p:nvSpPr>
          <p:spPr>
            <a:xfrm>
              <a:off x="0" y="-38100"/>
              <a:ext cx="1788393" cy="2504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961047" y="5419423"/>
            <a:ext cx="7960049" cy="945077"/>
            <a:chOff x="0" y="0"/>
            <a:chExt cx="1788393" cy="212332"/>
          </a:xfrm>
        </p:grpSpPr>
        <p:sp>
          <p:nvSpPr>
            <p:cNvPr name="Freeform 21" id="21"/>
            <p:cNvSpPr/>
            <p:nvPr/>
          </p:nvSpPr>
          <p:spPr>
            <a:xfrm flipH="false" flipV="false" rot="0">
              <a:off x="0" y="0"/>
              <a:ext cx="1788393" cy="212332"/>
            </a:xfrm>
            <a:custGeom>
              <a:avLst/>
              <a:gdLst/>
              <a:ahLst/>
              <a:cxnLst/>
              <a:rect r="r" b="b" t="t" l="l"/>
              <a:pathLst>
                <a:path h="212332" w="1788393">
                  <a:moveTo>
                    <a:pt x="17507" y="0"/>
                  </a:moveTo>
                  <a:lnTo>
                    <a:pt x="1770886" y="0"/>
                  </a:lnTo>
                  <a:cubicBezTo>
                    <a:pt x="1775529" y="0"/>
                    <a:pt x="1779982" y="1844"/>
                    <a:pt x="1783266" y="5128"/>
                  </a:cubicBezTo>
                  <a:cubicBezTo>
                    <a:pt x="1786549" y="8411"/>
                    <a:pt x="1788393" y="12864"/>
                    <a:pt x="1788393" y="17507"/>
                  </a:cubicBezTo>
                  <a:lnTo>
                    <a:pt x="1788393" y="194825"/>
                  </a:lnTo>
                  <a:cubicBezTo>
                    <a:pt x="1788393" y="199468"/>
                    <a:pt x="1786549" y="203921"/>
                    <a:pt x="1783266" y="207204"/>
                  </a:cubicBezTo>
                  <a:cubicBezTo>
                    <a:pt x="1779982" y="210487"/>
                    <a:pt x="1775529" y="212332"/>
                    <a:pt x="1770886" y="212332"/>
                  </a:cubicBezTo>
                  <a:lnTo>
                    <a:pt x="17507" y="212332"/>
                  </a:lnTo>
                  <a:cubicBezTo>
                    <a:pt x="12864" y="212332"/>
                    <a:pt x="8411" y="210487"/>
                    <a:pt x="5128" y="207204"/>
                  </a:cubicBezTo>
                  <a:cubicBezTo>
                    <a:pt x="1844" y="203921"/>
                    <a:pt x="0" y="199468"/>
                    <a:pt x="0" y="194825"/>
                  </a:cubicBezTo>
                  <a:lnTo>
                    <a:pt x="0" y="17507"/>
                  </a:lnTo>
                  <a:cubicBezTo>
                    <a:pt x="0" y="12864"/>
                    <a:pt x="1844" y="8411"/>
                    <a:pt x="5128" y="5128"/>
                  </a:cubicBezTo>
                  <a:cubicBezTo>
                    <a:pt x="8411" y="1844"/>
                    <a:pt x="12864" y="0"/>
                    <a:pt x="17507" y="0"/>
                  </a:cubicBezTo>
                  <a:close/>
                </a:path>
              </a:pathLst>
            </a:custGeom>
            <a:solidFill>
              <a:srgbClr val="377328">
                <a:alpha val="36863"/>
              </a:srgbClr>
            </a:solidFill>
            <a:ln cap="sq">
              <a:noFill/>
              <a:prstDash val="solid"/>
              <a:miter/>
            </a:ln>
          </p:spPr>
        </p:sp>
        <p:sp>
          <p:nvSpPr>
            <p:cNvPr name="TextBox 22" id="22"/>
            <p:cNvSpPr txBox="true"/>
            <p:nvPr/>
          </p:nvSpPr>
          <p:spPr>
            <a:xfrm>
              <a:off x="0" y="-38100"/>
              <a:ext cx="1788393" cy="2504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1299135" y="55563"/>
            <a:ext cx="1408584" cy="140858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5E7B0"/>
            </a:solidFill>
            <a:ln cap="sq">
              <a:noFill/>
              <a:prstDash val="solid"/>
              <a:miter/>
            </a:ln>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marL="0" indent="0" lvl="0">
                <a:lnSpc>
                  <a:spcPts val="4899"/>
                </a:lnSpc>
                <a:spcBef>
                  <a:spcPct val="0"/>
                </a:spcBef>
              </a:pPr>
              <a:r>
                <a:rPr lang="en-US" b="true" sz="3499" strike="noStrike" u="none">
                  <a:solidFill>
                    <a:srgbClr val="377328"/>
                  </a:solidFill>
                  <a:latin typeface="Aileron Ultra-Bold"/>
                  <a:ea typeface="Aileron Ultra-Bold"/>
                  <a:cs typeface="Aileron Ultra-Bold"/>
                  <a:sym typeface="Aileron Ultra-Bold"/>
                </a:rPr>
                <a:t>3</a:t>
              </a:r>
            </a:p>
          </p:txBody>
        </p:sp>
      </p:grpSp>
      <p:grpSp>
        <p:nvGrpSpPr>
          <p:cNvPr name="Group 26" id="26"/>
          <p:cNvGrpSpPr/>
          <p:nvPr/>
        </p:nvGrpSpPr>
        <p:grpSpPr>
          <a:xfrm rot="0">
            <a:off x="1256755" y="5187669"/>
            <a:ext cx="1408584" cy="140858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5E7B0"/>
            </a:solidFill>
            <a:ln cap="sq">
              <a:noFill/>
              <a:prstDash val="solid"/>
              <a:miter/>
            </a:ln>
          </p:spPr>
        </p:sp>
        <p:sp>
          <p:nvSpPr>
            <p:cNvPr name="TextBox 28" id="28"/>
            <p:cNvSpPr txBox="true"/>
            <p:nvPr/>
          </p:nvSpPr>
          <p:spPr>
            <a:xfrm>
              <a:off x="76200" y="9525"/>
              <a:ext cx="660400" cy="727075"/>
            </a:xfrm>
            <a:prstGeom prst="rect">
              <a:avLst/>
            </a:prstGeom>
          </p:spPr>
          <p:txBody>
            <a:bodyPr anchor="ctr" rtlCol="false" tIns="50800" lIns="50800" bIns="50800" rIns="50800"/>
            <a:lstStyle/>
            <a:p>
              <a:pPr algn="ctr" marL="0" indent="0" lvl="0">
                <a:lnSpc>
                  <a:spcPts val="4899"/>
                </a:lnSpc>
                <a:spcBef>
                  <a:spcPct val="0"/>
                </a:spcBef>
              </a:pPr>
              <a:r>
                <a:rPr lang="en-US" b="true" sz="3499" strike="noStrike" u="none">
                  <a:solidFill>
                    <a:srgbClr val="377328"/>
                  </a:solidFill>
                  <a:latin typeface="Aileron Ultra-Bold"/>
                  <a:ea typeface="Aileron Ultra-Bold"/>
                  <a:cs typeface="Aileron Ultra-Bold"/>
                  <a:sym typeface="Aileron Ultra-Bold"/>
                </a:rPr>
                <a:t>4</a:t>
              </a:r>
            </a:p>
          </p:txBody>
        </p:sp>
      </p:grpSp>
      <p:sp>
        <p:nvSpPr>
          <p:cNvPr name="TextBox 29" id="29"/>
          <p:cNvSpPr txBox="true"/>
          <p:nvPr/>
        </p:nvSpPr>
        <p:spPr>
          <a:xfrm rot="0">
            <a:off x="10091988" y="8289573"/>
            <a:ext cx="7949089" cy="1463674"/>
          </a:xfrm>
          <a:prstGeom prst="rect">
            <a:avLst/>
          </a:prstGeom>
        </p:spPr>
        <p:txBody>
          <a:bodyPr anchor="t" rtlCol="false" tIns="0" lIns="0" bIns="0" rIns="0">
            <a:spAutoFit/>
          </a:bodyPr>
          <a:lstStyle/>
          <a:p>
            <a:pPr algn="ctr">
              <a:lnSpc>
                <a:spcPts val="11200"/>
              </a:lnSpc>
              <a:spcBef>
                <a:spcPct val="0"/>
              </a:spcBef>
            </a:pPr>
            <a:r>
              <a:rPr lang="en-US" b="true" sz="8000">
                <a:solidFill>
                  <a:srgbClr val="377328"/>
                </a:solidFill>
                <a:latin typeface="Telegraf Bold"/>
                <a:ea typeface="Telegraf Bold"/>
                <a:cs typeface="Telegraf Bold"/>
                <a:sym typeface="Telegraf Bold"/>
              </a:rPr>
              <a:t>METHODOLOGY</a:t>
            </a:r>
          </a:p>
        </p:txBody>
      </p:sp>
      <p:sp>
        <p:nvSpPr>
          <p:cNvPr name="TextBox 30" id="30"/>
          <p:cNvSpPr txBox="true"/>
          <p:nvPr/>
        </p:nvSpPr>
        <p:spPr>
          <a:xfrm rot="0">
            <a:off x="3107187" y="444555"/>
            <a:ext cx="5667769" cy="563925"/>
          </a:xfrm>
          <a:prstGeom prst="rect">
            <a:avLst/>
          </a:prstGeom>
        </p:spPr>
        <p:txBody>
          <a:bodyPr anchor="t" rtlCol="false" tIns="0" lIns="0" bIns="0" rIns="0">
            <a:spAutoFit/>
          </a:bodyPr>
          <a:lstStyle/>
          <a:p>
            <a:pPr algn="l">
              <a:lnSpc>
                <a:spcPts val="4595"/>
              </a:lnSpc>
            </a:pPr>
            <a:r>
              <a:rPr lang="en-US" sz="3282" b="true">
                <a:solidFill>
                  <a:srgbClr val="FFFFFF"/>
                </a:solidFill>
                <a:latin typeface="Aileron Heavy"/>
                <a:ea typeface="Aileron Heavy"/>
                <a:cs typeface="Aileron Heavy"/>
                <a:sym typeface="Aileron Heavy"/>
              </a:rPr>
              <a:t>Model Development</a:t>
            </a:r>
          </a:p>
        </p:txBody>
      </p:sp>
      <p:sp>
        <p:nvSpPr>
          <p:cNvPr name="TextBox 31" id="31"/>
          <p:cNvSpPr txBox="true"/>
          <p:nvPr/>
        </p:nvSpPr>
        <p:spPr>
          <a:xfrm rot="0">
            <a:off x="3107187" y="5576661"/>
            <a:ext cx="6514944" cy="563925"/>
          </a:xfrm>
          <a:prstGeom prst="rect">
            <a:avLst/>
          </a:prstGeom>
        </p:spPr>
        <p:txBody>
          <a:bodyPr anchor="t" rtlCol="false" tIns="0" lIns="0" bIns="0" rIns="0">
            <a:spAutoFit/>
          </a:bodyPr>
          <a:lstStyle/>
          <a:p>
            <a:pPr algn="l">
              <a:lnSpc>
                <a:spcPts val="4595"/>
              </a:lnSpc>
            </a:pPr>
            <a:r>
              <a:rPr lang="en-US" sz="3282" b="true">
                <a:solidFill>
                  <a:srgbClr val="FFFFFF"/>
                </a:solidFill>
                <a:latin typeface="Aileron Heavy"/>
                <a:ea typeface="Aileron Heavy"/>
                <a:cs typeface="Aileron Heavy"/>
                <a:sym typeface="Aileron Heavy"/>
              </a:rPr>
              <a:t>Model Evaluation</a:t>
            </a:r>
          </a:p>
        </p:txBody>
      </p:sp>
      <p:sp>
        <p:nvSpPr>
          <p:cNvPr name="TextBox 32" id="32"/>
          <p:cNvSpPr txBox="true"/>
          <p:nvPr/>
        </p:nvSpPr>
        <p:spPr>
          <a:xfrm rot="0">
            <a:off x="2587676" y="1368897"/>
            <a:ext cx="7333420" cy="3806190"/>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377328"/>
                </a:solidFill>
                <a:latin typeface="Times New Roman MT Bold"/>
                <a:ea typeface="Times New Roman MT Bold"/>
                <a:cs typeface="Times New Roman MT Bold"/>
                <a:sym typeface="Times New Roman MT Bold"/>
              </a:rPr>
              <a:t>Implemented four models:</a:t>
            </a:r>
          </a:p>
          <a:p>
            <a:pPr algn="just" marL="518160" indent="-259080" lvl="1">
              <a:lnSpc>
                <a:spcPts val="3359"/>
              </a:lnSpc>
              <a:spcBef>
                <a:spcPct val="0"/>
              </a:spcBef>
              <a:buFont typeface="Arial"/>
              <a:buChar char="•"/>
            </a:pPr>
            <a:r>
              <a:rPr lang="en-US" b="true" sz="2400">
                <a:solidFill>
                  <a:srgbClr val="377328"/>
                </a:solidFill>
                <a:latin typeface="Times New Roman MT Bold"/>
                <a:ea typeface="Times New Roman MT Bold"/>
                <a:cs typeface="Times New Roman MT Bold"/>
                <a:sym typeface="Times New Roman MT Bold"/>
              </a:rPr>
              <a:t>Linear Regression (baseline, simple linear relation).</a:t>
            </a:r>
          </a:p>
          <a:p>
            <a:pPr algn="just" marL="518160" indent="-259080" lvl="1">
              <a:lnSpc>
                <a:spcPts val="3359"/>
              </a:lnSpc>
              <a:spcBef>
                <a:spcPct val="0"/>
              </a:spcBef>
              <a:buFont typeface="Arial"/>
              <a:buChar char="•"/>
            </a:pPr>
            <a:r>
              <a:rPr lang="en-US" b="true" sz="2400">
                <a:solidFill>
                  <a:srgbClr val="377328"/>
                </a:solidFill>
                <a:latin typeface="Times New Roman MT Bold"/>
                <a:ea typeface="Times New Roman MT Bold"/>
                <a:cs typeface="Times New Roman MT Bold"/>
                <a:sym typeface="Times New Roman MT Bold"/>
              </a:rPr>
              <a:t>Random Forest Regressor (ensemble of decision trees for nonlinearity).</a:t>
            </a:r>
          </a:p>
          <a:p>
            <a:pPr algn="just" marL="518160" indent="-259080" lvl="1">
              <a:lnSpc>
                <a:spcPts val="3359"/>
              </a:lnSpc>
              <a:spcBef>
                <a:spcPct val="0"/>
              </a:spcBef>
              <a:buFont typeface="Arial"/>
              <a:buChar char="•"/>
            </a:pPr>
            <a:r>
              <a:rPr lang="en-US" b="true" sz="2400">
                <a:solidFill>
                  <a:srgbClr val="377328"/>
                </a:solidFill>
                <a:latin typeface="Times New Roman MT Bold"/>
                <a:ea typeface="Times New Roman MT Bold"/>
                <a:cs typeface="Times New Roman MT Bold"/>
                <a:sym typeface="Times New Roman MT Bold"/>
              </a:rPr>
              <a:t>Support Vector Machine (SVM) (uses kernel trick for complex relations).</a:t>
            </a:r>
          </a:p>
          <a:p>
            <a:pPr algn="just" marL="518160" indent="-259080" lvl="1">
              <a:lnSpc>
                <a:spcPts val="3359"/>
              </a:lnSpc>
              <a:spcBef>
                <a:spcPct val="0"/>
              </a:spcBef>
              <a:buFont typeface="Arial"/>
              <a:buChar char="•"/>
            </a:pPr>
            <a:r>
              <a:rPr lang="en-US" b="true" sz="2400">
                <a:solidFill>
                  <a:srgbClr val="377328"/>
                </a:solidFill>
                <a:latin typeface="Times New Roman MT Bold"/>
                <a:ea typeface="Times New Roman MT Bold"/>
                <a:cs typeface="Times New Roman MT Bold"/>
                <a:sym typeface="Times New Roman MT Bold"/>
              </a:rPr>
              <a:t>XGBoost (boosting algorithm for high accuracy).</a:t>
            </a:r>
          </a:p>
          <a:p>
            <a:pPr algn="just">
              <a:lnSpc>
                <a:spcPts val="3359"/>
              </a:lnSpc>
              <a:spcBef>
                <a:spcPct val="0"/>
              </a:spcBef>
            </a:pPr>
            <a:r>
              <a:rPr lang="en-US" b="true" sz="2400">
                <a:solidFill>
                  <a:srgbClr val="377328"/>
                </a:solidFill>
                <a:latin typeface="Times New Roman MT Bold"/>
                <a:ea typeface="Times New Roman MT Bold"/>
                <a:cs typeface="Times New Roman MT Bold"/>
                <a:sym typeface="Times New Roman MT Bold"/>
              </a:rPr>
              <a:t>Trained each model with features (CumGDD, AvgTemp) and target (Days from sowing).</a:t>
            </a:r>
          </a:p>
        </p:txBody>
      </p:sp>
      <p:sp>
        <p:nvSpPr>
          <p:cNvPr name="TextBox 33" id="33"/>
          <p:cNvSpPr txBox="true"/>
          <p:nvPr/>
        </p:nvSpPr>
        <p:spPr>
          <a:xfrm rot="0">
            <a:off x="2003427" y="6510528"/>
            <a:ext cx="7917669" cy="3360797"/>
          </a:xfrm>
          <a:prstGeom prst="rect">
            <a:avLst/>
          </a:prstGeom>
        </p:spPr>
        <p:txBody>
          <a:bodyPr anchor="t" rtlCol="false" tIns="0" lIns="0" bIns="0" rIns="0">
            <a:spAutoFit/>
          </a:bodyPr>
          <a:lstStyle/>
          <a:p>
            <a:pPr algn="just" marL="516100" indent="-258050" lvl="1">
              <a:lnSpc>
                <a:spcPts val="3346"/>
              </a:lnSpc>
              <a:buFont typeface="Arial"/>
              <a:buChar char="•"/>
            </a:pPr>
            <a:r>
              <a:rPr lang="en-US" b="true" sz="2390">
                <a:solidFill>
                  <a:srgbClr val="377328"/>
                </a:solidFill>
                <a:latin typeface="Times New Roman MT Bold"/>
                <a:ea typeface="Times New Roman MT Bold"/>
                <a:cs typeface="Times New Roman MT Bold"/>
                <a:sym typeface="Times New Roman MT Bold"/>
              </a:rPr>
              <a:t>Predictions were compared against actual phenology observations.</a:t>
            </a:r>
          </a:p>
          <a:p>
            <a:pPr algn="just" marL="516100" indent="-258050" lvl="1">
              <a:lnSpc>
                <a:spcPts val="3346"/>
              </a:lnSpc>
              <a:spcBef>
                <a:spcPct val="0"/>
              </a:spcBef>
              <a:buFont typeface="Arial"/>
              <a:buChar char="•"/>
            </a:pPr>
            <a:r>
              <a:rPr lang="en-US" b="true" sz="2390">
                <a:solidFill>
                  <a:srgbClr val="377328"/>
                </a:solidFill>
                <a:latin typeface="Times New Roman MT Bold"/>
                <a:ea typeface="Times New Roman MT Bold"/>
                <a:cs typeface="Times New Roman MT Bold"/>
                <a:sym typeface="Times New Roman MT Bold"/>
              </a:rPr>
              <a:t>Used statistical metrics:</a:t>
            </a:r>
          </a:p>
          <a:p>
            <a:pPr algn="just">
              <a:lnSpc>
                <a:spcPts val="3346"/>
              </a:lnSpc>
              <a:spcBef>
                <a:spcPct val="0"/>
              </a:spcBef>
            </a:pPr>
            <a:r>
              <a:rPr lang="en-US" b="true" sz="2390">
                <a:solidFill>
                  <a:srgbClr val="377328"/>
                </a:solidFill>
                <a:latin typeface="Times New Roman MT Bold"/>
                <a:ea typeface="Times New Roman MT Bold"/>
                <a:cs typeface="Times New Roman MT Bold"/>
                <a:sym typeface="Times New Roman MT Bold"/>
              </a:rPr>
              <a:t>MSE (Mean Squared Error) : penalizes large errors.</a:t>
            </a:r>
          </a:p>
          <a:p>
            <a:pPr algn="just">
              <a:lnSpc>
                <a:spcPts val="3346"/>
              </a:lnSpc>
              <a:spcBef>
                <a:spcPct val="0"/>
              </a:spcBef>
            </a:pPr>
            <a:r>
              <a:rPr lang="en-US" b="true" sz="2390">
                <a:solidFill>
                  <a:srgbClr val="377328"/>
                </a:solidFill>
                <a:latin typeface="Times New Roman MT Bold"/>
                <a:ea typeface="Times New Roman MT Bold"/>
                <a:cs typeface="Times New Roman MT Bold"/>
                <a:sym typeface="Times New Roman MT Bold"/>
              </a:rPr>
              <a:t>RMSE (Root Mean Squared Error) : error in actual days.</a:t>
            </a:r>
          </a:p>
          <a:p>
            <a:pPr algn="just">
              <a:lnSpc>
                <a:spcPts val="3346"/>
              </a:lnSpc>
              <a:spcBef>
                <a:spcPct val="0"/>
              </a:spcBef>
            </a:pPr>
            <a:r>
              <a:rPr lang="en-US" b="true" sz="2390">
                <a:solidFill>
                  <a:srgbClr val="377328"/>
                </a:solidFill>
                <a:latin typeface="Times New Roman MT Bold"/>
                <a:ea typeface="Times New Roman MT Bold"/>
                <a:cs typeface="Times New Roman MT Bold"/>
                <a:sym typeface="Times New Roman MT Bold"/>
              </a:rPr>
              <a:t>MAE (Mean Absolute Error) –:average error in days.</a:t>
            </a:r>
          </a:p>
          <a:p>
            <a:pPr algn="just">
              <a:lnSpc>
                <a:spcPts val="3346"/>
              </a:lnSpc>
              <a:spcBef>
                <a:spcPct val="0"/>
              </a:spcBef>
            </a:pPr>
            <a:r>
              <a:rPr lang="en-US" b="true" sz="2390">
                <a:solidFill>
                  <a:srgbClr val="377328"/>
                </a:solidFill>
                <a:latin typeface="Times New Roman MT Bold"/>
                <a:ea typeface="Times New Roman MT Bold"/>
                <a:cs typeface="Times New Roman MT Bold"/>
                <a:sym typeface="Times New Roman MT Bold"/>
              </a:rPr>
              <a:t>R² (Coefficient of Determination) :proportion of variance explained.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sp>
        <p:nvSpPr>
          <p:cNvPr name="Freeform 2" id="2"/>
          <p:cNvSpPr/>
          <p:nvPr/>
        </p:nvSpPr>
        <p:spPr>
          <a:xfrm flipH="false" flipV="false" rot="0">
            <a:off x="2990434" y="1607816"/>
            <a:ext cx="12764666" cy="7650484"/>
          </a:xfrm>
          <a:custGeom>
            <a:avLst/>
            <a:gdLst/>
            <a:ahLst/>
            <a:cxnLst/>
            <a:rect r="r" b="b" t="t" l="l"/>
            <a:pathLst>
              <a:path h="7650484" w="12764666">
                <a:moveTo>
                  <a:pt x="0" y="0"/>
                </a:moveTo>
                <a:lnTo>
                  <a:pt x="12764667" y="0"/>
                </a:lnTo>
                <a:lnTo>
                  <a:pt x="12764667" y="7650484"/>
                </a:lnTo>
                <a:lnTo>
                  <a:pt x="0" y="7650484"/>
                </a:lnTo>
                <a:lnTo>
                  <a:pt x="0" y="0"/>
                </a:lnTo>
                <a:close/>
              </a:path>
            </a:pathLst>
          </a:custGeom>
          <a:blipFill>
            <a:blip r:embed="rId2"/>
            <a:stretch>
              <a:fillRect l="-9764" t="-30359" r="-44109" b="-14053"/>
            </a:stretch>
          </a:blipFill>
        </p:spPr>
      </p:sp>
      <p:sp>
        <p:nvSpPr>
          <p:cNvPr name="TextBox 3" id="3"/>
          <p:cNvSpPr txBox="true"/>
          <p:nvPr/>
        </p:nvSpPr>
        <p:spPr>
          <a:xfrm rot="0">
            <a:off x="6879134" y="488021"/>
            <a:ext cx="8259711" cy="1224232"/>
          </a:xfrm>
          <a:prstGeom prst="rect">
            <a:avLst/>
          </a:prstGeom>
        </p:spPr>
        <p:txBody>
          <a:bodyPr anchor="t" rtlCol="false" tIns="0" lIns="0" bIns="0" rIns="0">
            <a:spAutoFit/>
          </a:bodyPr>
          <a:lstStyle/>
          <a:p>
            <a:pPr algn="l">
              <a:lnSpc>
                <a:spcPts val="8262"/>
              </a:lnSpc>
            </a:pPr>
            <a:r>
              <a:rPr lang="en-US" b="true" sz="8980" spc="-601">
                <a:solidFill>
                  <a:srgbClr val="FFFFFF"/>
                </a:solidFill>
                <a:latin typeface="Telegraf Bold"/>
                <a:ea typeface="Telegraf Bold"/>
                <a:cs typeface="Telegraf Bold"/>
                <a:sym typeface="Telegraf Bold"/>
              </a:rPr>
              <a:t>RESULTS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sp>
        <p:nvSpPr>
          <p:cNvPr name="Freeform 2" id="2"/>
          <p:cNvSpPr/>
          <p:nvPr/>
        </p:nvSpPr>
        <p:spPr>
          <a:xfrm flipH="false" flipV="false" rot="0">
            <a:off x="295167" y="2248806"/>
            <a:ext cx="8609598" cy="5469212"/>
          </a:xfrm>
          <a:custGeom>
            <a:avLst/>
            <a:gdLst/>
            <a:ahLst/>
            <a:cxnLst/>
            <a:rect r="r" b="b" t="t" l="l"/>
            <a:pathLst>
              <a:path h="5469212" w="8609598">
                <a:moveTo>
                  <a:pt x="0" y="0"/>
                </a:moveTo>
                <a:lnTo>
                  <a:pt x="8609598" y="0"/>
                </a:lnTo>
                <a:lnTo>
                  <a:pt x="8609598" y="5469212"/>
                </a:lnTo>
                <a:lnTo>
                  <a:pt x="0" y="5469212"/>
                </a:lnTo>
                <a:lnTo>
                  <a:pt x="0" y="0"/>
                </a:lnTo>
                <a:close/>
              </a:path>
            </a:pathLst>
          </a:custGeom>
          <a:blipFill>
            <a:blip r:embed="rId2"/>
            <a:stretch>
              <a:fillRect l="-12695" t="-39911" r="-80907" b="-31521"/>
            </a:stretch>
          </a:blipFill>
        </p:spPr>
      </p:sp>
      <p:sp>
        <p:nvSpPr>
          <p:cNvPr name="Freeform 3" id="3"/>
          <p:cNvSpPr/>
          <p:nvPr/>
        </p:nvSpPr>
        <p:spPr>
          <a:xfrm flipH="false" flipV="false" rot="0">
            <a:off x="9287541" y="2248806"/>
            <a:ext cx="8769739" cy="5405023"/>
          </a:xfrm>
          <a:custGeom>
            <a:avLst/>
            <a:gdLst/>
            <a:ahLst/>
            <a:cxnLst/>
            <a:rect r="r" b="b" t="t" l="l"/>
            <a:pathLst>
              <a:path h="5405023" w="8769739">
                <a:moveTo>
                  <a:pt x="0" y="0"/>
                </a:moveTo>
                <a:lnTo>
                  <a:pt x="8769739" y="0"/>
                </a:lnTo>
                <a:lnTo>
                  <a:pt x="8769739" y="5405023"/>
                </a:lnTo>
                <a:lnTo>
                  <a:pt x="0" y="5405023"/>
                </a:lnTo>
                <a:lnTo>
                  <a:pt x="0" y="0"/>
                </a:lnTo>
                <a:close/>
              </a:path>
            </a:pathLst>
          </a:custGeom>
          <a:blipFill>
            <a:blip r:embed="rId3"/>
            <a:stretch>
              <a:fillRect l="-12492" t="-45358" r="-80320" b="-30614"/>
            </a:stretch>
          </a:blipFill>
        </p:spPr>
      </p:sp>
      <p:sp>
        <p:nvSpPr>
          <p:cNvPr name="TextBox 4" id="4"/>
          <p:cNvSpPr txBox="true"/>
          <p:nvPr/>
        </p:nvSpPr>
        <p:spPr>
          <a:xfrm rot="0">
            <a:off x="6879134" y="488021"/>
            <a:ext cx="8259711" cy="1224232"/>
          </a:xfrm>
          <a:prstGeom prst="rect">
            <a:avLst/>
          </a:prstGeom>
        </p:spPr>
        <p:txBody>
          <a:bodyPr anchor="t" rtlCol="false" tIns="0" lIns="0" bIns="0" rIns="0">
            <a:spAutoFit/>
          </a:bodyPr>
          <a:lstStyle/>
          <a:p>
            <a:pPr algn="l">
              <a:lnSpc>
                <a:spcPts val="8262"/>
              </a:lnSpc>
            </a:pPr>
            <a:r>
              <a:rPr lang="en-US" b="true" sz="8980" spc="-601">
                <a:solidFill>
                  <a:srgbClr val="FFFFFF"/>
                </a:solidFill>
                <a:latin typeface="Telegraf Bold"/>
                <a:ea typeface="Telegraf Bold"/>
                <a:cs typeface="Telegraf Bold"/>
                <a:sym typeface="Telegraf Bold"/>
              </a:rPr>
              <a:t>RESULTS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sp>
        <p:nvSpPr>
          <p:cNvPr name="Freeform 2" id="2"/>
          <p:cNvSpPr/>
          <p:nvPr/>
        </p:nvSpPr>
        <p:spPr>
          <a:xfrm flipH="false" flipV="false" rot="0">
            <a:off x="526316" y="2272730"/>
            <a:ext cx="8617684" cy="5333075"/>
          </a:xfrm>
          <a:custGeom>
            <a:avLst/>
            <a:gdLst/>
            <a:ahLst/>
            <a:cxnLst/>
            <a:rect r="r" b="b" t="t" l="l"/>
            <a:pathLst>
              <a:path h="5333075" w="8617684">
                <a:moveTo>
                  <a:pt x="0" y="0"/>
                </a:moveTo>
                <a:lnTo>
                  <a:pt x="8617684" y="0"/>
                </a:lnTo>
                <a:lnTo>
                  <a:pt x="8617684" y="5333075"/>
                </a:lnTo>
                <a:lnTo>
                  <a:pt x="0" y="5333075"/>
                </a:lnTo>
                <a:lnTo>
                  <a:pt x="0" y="0"/>
                </a:lnTo>
                <a:close/>
              </a:path>
            </a:pathLst>
          </a:custGeom>
          <a:blipFill>
            <a:blip r:embed="rId2"/>
            <a:stretch>
              <a:fillRect l="-12285" t="-42292" r="-81317" b="-33681"/>
            </a:stretch>
          </a:blipFill>
        </p:spPr>
      </p:sp>
      <p:sp>
        <p:nvSpPr>
          <p:cNvPr name="Freeform 3" id="3"/>
          <p:cNvSpPr/>
          <p:nvPr/>
        </p:nvSpPr>
        <p:spPr>
          <a:xfrm flipH="false" flipV="false" rot="0">
            <a:off x="9400028" y="2272730"/>
            <a:ext cx="8525902" cy="5333075"/>
          </a:xfrm>
          <a:custGeom>
            <a:avLst/>
            <a:gdLst/>
            <a:ahLst/>
            <a:cxnLst/>
            <a:rect r="r" b="b" t="t" l="l"/>
            <a:pathLst>
              <a:path h="5333075" w="8525902">
                <a:moveTo>
                  <a:pt x="0" y="0"/>
                </a:moveTo>
                <a:lnTo>
                  <a:pt x="8525902" y="0"/>
                </a:lnTo>
                <a:lnTo>
                  <a:pt x="8525902" y="5333075"/>
                </a:lnTo>
                <a:lnTo>
                  <a:pt x="0" y="5333075"/>
                </a:lnTo>
                <a:lnTo>
                  <a:pt x="0" y="0"/>
                </a:lnTo>
                <a:close/>
              </a:path>
            </a:pathLst>
          </a:custGeom>
          <a:blipFill>
            <a:blip r:embed="rId3"/>
            <a:stretch>
              <a:fillRect l="-12183" t="-43086" r="-82216" b="-31729"/>
            </a:stretch>
          </a:blipFill>
        </p:spPr>
      </p:sp>
      <p:sp>
        <p:nvSpPr>
          <p:cNvPr name="TextBox 4" id="4"/>
          <p:cNvSpPr txBox="true"/>
          <p:nvPr/>
        </p:nvSpPr>
        <p:spPr>
          <a:xfrm rot="0">
            <a:off x="6879134" y="488021"/>
            <a:ext cx="8259711" cy="1224232"/>
          </a:xfrm>
          <a:prstGeom prst="rect">
            <a:avLst/>
          </a:prstGeom>
        </p:spPr>
        <p:txBody>
          <a:bodyPr anchor="t" rtlCol="false" tIns="0" lIns="0" bIns="0" rIns="0">
            <a:spAutoFit/>
          </a:bodyPr>
          <a:lstStyle/>
          <a:p>
            <a:pPr algn="l">
              <a:lnSpc>
                <a:spcPts val="8262"/>
              </a:lnSpc>
            </a:pPr>
            <a:r>
              <a:rPr lang="en-US" b="true" sz="8980" spc="-601">
                <a:solidFill>
                  <a:srgbClr val="FFFFFF"/>
                </a:solidFill>
                <a:latin typeface="Telegraf Bold"/>
                <a:ea typeface="Telegraf Bold"/>
                <a:cs typeface="Telegraf Bold"/>
                <a:sym typeface="Telegraf Bold"/>
              </a:rPr>
              <a:t>RESULTS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sp>
        <p:nvSpPr>
          <p:cNvPr name="Freeform 2" id="2"/>
          <p:cNvSpPr/>
          <p:nvPr/>
        </p:nvSpPr>
        <p:spPr>
          <a:xfrm flipH="false" flipV="false" rot="0">
            <a:off x="741618" y="1712254"/>
            <a:ext cx="6137516" cy="4301997"/>
          </a:xfrm>
          <a:custGeom>
            <a:avLst/>
            <a:gdLst/>
            <a:ahLst/>
            <a:cxnLst/>
            <a:rect r="r" b="b" t="t" l="l"/>
            <a:pathLst>
              <a:path h="4301997" w="6137516">
                <a:moveTo>
                  <a:pt x="0" y="0"/>
                </a:moveTo>
                <a:lnTo>
                  <a:pt x="6137516" y="0"/>
                </a:lnTo>
                <a:lnTo>
                  <a:pt x="6137516" y="4301997"/>
                </a:lnTo>
                <a:lnTo>
                  <a:pt x="0" y="4301997"/>
                </a:lnTo>
                <a:lnTo>
                  <a:pt x="0" y="0"/>
                </a:lnTo>
                <a:close/>
              </a:path>
            </a:pathLst>
          </a:custGeom>
          <a:blipFill>
            <a:blip r:embed="rId2"/>
            <a:stretch>
              <a:fillRect l="-14008" t="-37241" r="-106735" b="-39905"/>
            </a:stretch>
          </a:blipFill>
        </p:spPr>
      </p:sp>
      <p:sp>
        <p:nvSpPr>
          <p:cNvPr name="Freeform 3" id="3"/>
          <p:cNvSpPr/>
          <p:nvPr/>
        </p:nvSpPr>
        <p:spPr>
          <a:xfrm flipH="false" flipV="false" rot="0">
            <a:off x="6879134" y="5798939"/>
            <a:ext cx="5636218" cy="3976957"/>
          </a:xfrm>
          <a:custGeom>
            <a:avLst/>
            <a:gdLst/>
            <a:ahLst/>
            <a:cxnLst/>
            <a:rect r="r" b="b" t="t" l="l"/>
            <a:pathLst>
              <a:path h="3976957" w="5636218">
                <a:moveTo>
                  <a:pt x="0" y="0"/>
                </a:moveTo>
                <a:lnTo>
                  <a:pt x="5636218" y="0"/>
                </a:lnTo>
                <a:lnTo>
                  <a:pt x="5636218" y="3976958"/>
                </a:lnTo>
                <a:lnTo>
                  <a:pt x="0" y="3976958"/>
                </a:lnTo>
                <a:lnTo>
                  <a:pt x="0" y="0"/>
                </a:lnTo>
                <a:close/>
              </a:path>
            </a:pathLst>
          </a:custGeom>
          <a:blipFill>
            <a:blip r:embed="rId3"/>
            <a:stretch>
              <a:fillRect l="-13835" t="-33438" r="-106908" b="-42535"/>
            </a:stretch>
          </a:blipFill>
        </p:spPr>
      </p:sp>
      <p:sp>
        <p:nvSpPr>
          <p:cNvPr name="Freeform 4" id="4"/>
          <p:cNvSpPr/>
          <p:nvPr/>
        </p:nvSpPr>
        <p:spPr>
          <a:xfrm flipH="false" flipV="false" rot="0">
            <a:off x="12187524" y="1712254"/>
            <a:ext cx="5552454" cy="3928623"/>
          </a:xfrm>
          <a:custGeom>
            <a:avLst/>
            <a:gdLst/>
            <a:ahLst/>
            <a:cxnLst/>
            <a:rect r="r" b="b" t="t" l="l"/>
            <a:pathLst>
              <a:path h="3928623" w="5552454">
                <a:moveTo>
                  <a:pt x="0" y="0"/>
                </a:moveTo>
                <a:lnTo>
                  <a:pt x="5552453" y="0"/>
                </a:lnTo>
                <a:lnTo>
                  <a:pt x="5552453" y="3928622"/>
                </a:lnTo>
                <a:lnTo>
                  <a:pt x="0" y="3928622"/>
                </a:lnTo>
                <a:lnTo>
                  <a:pt x="0" y="0"/>
                </a:lnTo>
                <a:close/>
              </a:path>
            </a:pathLst>
          </a:custGeom>
          <a:blipFill>
            <a:blip r:embed="rId4"/>
            <a:stretch>
              <a:fillRect l="-14734" t="-62747" r="-108092" b="-14399"/>
            </a:stretch>
          </a:blipFill>
        </p:spPr>
      </p:sp>
      <p:sp>
        <p:nvSpPr>
          <p:cNvPr name="TextBox 5" id="5"/>
          <p:cNvSpPr txBox="true"/>
          <p:nvPr/>
        </p:nvSpPr>
        <p:spPr>
          <a:xfrm rot="0">
            <a:off x="6879134" y="488021"/>
            <a:ext cx="8259711" cy="1224232"/>
          </a:xfrm>
          <a:prstGeom prst="rect">
            <a:avLst/>
          </a:prstGeom>
        </p:spPr>
        <p:txBody>
          <a:bodyPr anchor="t" rtlCol="false" tIns="0" lIns="0" bIns="0" rIns="0">
            <a:spAutoFit/>
          </a:bodyPr>
          <a:lstStyle/>
          <a:p>
            <a:pPr algn="l">
              <a:lnSpc>
                <a:spcPts val="8262"/>
              </a:lnSpc>
            </a:pPr>
            <a:r>
              <a:rPr lang="en-US" b="true" sz="8980" spc="-601">
                <a:solidFill>
                  <a:srgbClr val="FFFFFF"/>
                </a:solidFill>
                <a:latin typeface="Telegraf Bold"/>
                <a:ea typeface="Telegraf Bold"/>
                <a:cs typeface="Telegraf Bold"/>
                <a:sym typeface="Telegraf Bold"/>
              </a:rPr>
              <a:t>RESULTS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sp>
        <p:nvSpPr>
          <p:cNvPr name="Freeform 2" id="2"/>
          <p:cNvSpPr/>
          <p:nvPr/>
        </p:nvSpPr>
        <p:spPr>
          <a:xfrm flipH="false" flipV="false" rot="0">
            <a:off x="3014809" y="7029900"/>
            <a:ext cx="12258383" cy="2417128"/>
          </a:xfrm>
          <a:custGeom>
            <a:avLst/>
            <a:gdLst/>
            <a:ahLst/>
            <a:cxnLst/>
            <a:rect r="r" b="b" t="t" l="l"/>
            <a:pathLst>
              <a:path h="2417128" w="12258383">
                <a:moveTo>
                  <a:pt x="0" y="0"/>
                </a:moveTo>
                <a:lnTo>
                  <a:pt x="12258382" y="0"/>
                </a:lnTo>
                <a:lnTo>
                  <a:pt x="12258382" y="2417127"/>
                </a:lnTo>
                <a:lnTo>
                  <a:pt x="0" y="2417127"/>
                </a:lnTo>
                <a:lnTo>
                  <a:pt x="0" y="0"/>
                </a:lnTo>
                <a:close/>
              </a:path>
            </a:pathLst>
          </a:custGeom>
          <a:blipFill>
            <a:blip r:embed="rId2"/>
            <a:stretch>
              <a:fillRect l="0" t="-47237" r="0" b="-42942"/>
            </a:stretch>
          </a:blipFill>
        </p:spPr>
      </p:sp>
      <p:sp>
        <p:nvSpPr>
          <p:cNvPr name="Freeform 3" id="3"/>
          <p:cNvSpPr/>
          <p:nvPr/>
        </p:nvSpPr>
        <p:spPr>
          <a:xfrm flipH="false" flipV="false" rot="0">
            <a:off x="2433143" y="2518317"/>
            <a:ext cx="13421714" cy="3635539"/>
          </a:xfrm>
          <a:custGeom>
            <a:avLst/>
            <a:gdLst/>
            <a:ahLst/>
            <a:cxnLst/>
            <a:rect r="r" b="b" t="t" l="l"/>
            <a:pathLst>
              <a:path h="3635539" w="13421714">
                <a:moveTo>
                  <a:pt x="0" y="0"/>
                </a:moveTo>
                <a:lnTo>
                  <a:pt x="13421714" y="0"/>
                </a:lnTo>
                <a:lnTo>
                  <a:pt x="13421714" y="3635540"/>
                </a:lnTo>
                <a:lnTo>
                  <a:pt x="0" y="3635540"/>
                </a:lnTo>
                <a:lnTo>
                  <a:pt x="0" y="0"/>
                </a:lnTo>
                <a:close/>
              </a:path>
            </a:pathLst>
          </a:custGeom>
          <a:blipFill>
            <a:blip r:embed="rId3"/>
            <a:stretch>
              <a:fillRect l="0" t="-22663" r="0" b="-25008"/>
            </a:stretch>
          </a:blipFill>
        </p:spPr>
      </p:sp>
      <p:sp>
        <p:nvSpPr>
          <p:cNvPr name="TextBox 4" id="4"/>
          <p:cNvSpPr txBox="true"/>
          <p:nvPr/>
        </p:nvSpPr>
        <p:spPr>
          <a:xfrm rot="0">
            <a:off x="6879134" y="488021"/>
            <a:ext cx="8259711" cy="1224232"/>
          </a:xfrm>
          <a:prstGeom prst="rect">
            <a:avLst/>
          </a:prstGeom>
        </p:spPr>
        <p:txBody>
          <a:bodyPr anchor="t" rtlCol="false" tIns="0" lIns="0" bIns="0" rIns="0">
            <a:spAutoFit/>
          </a:bodyPr>
          <a:lstStyle/>
          <a:p>
            <a:pPr algn="l">
              <a:lnSpc>
                <a:spcPts val="8262"/>
              </a:lnSpc>
            </a:pPr>
            <a:r>
              <a:rPr lang="en-US" b="true" sz="8980" spc="-601">
                <a:solidFill>
                  <a:srgbClr val="FFFFFF"/>
                </a:solidFill>
                <a:latin typeface="Telegraf Bold"/>
                <a:ea typeface="Telegraf Bold"/>
                <a:cs typeface="Telegraf Bold"/>
                <a:sym typeface="Telegraf Bold"/>
              </a:rPr>
              <a:t>RESULTS</a:t>
            </a:r>
          </a:p>
        </p:txBody>
      </p:sp>
      <p:sp>
        <p:nvSpPr>
          <p:cNvPr name="TextBox 5" id="5"/>
          <p:cNvSpPr txBox="true"/>
          <p:nvPr/>
        </p:nvSpPr>
        <p:spPr>
          <a:xfrm rot="0">
            <a:off x="6346805" y="1699043"/>
            <a:ext cx="5239108" cy="689610"/>
          </a:xfrm>
          <a:prstGeom prst="rect">
            <a:avLst/>
          </a:prstGeom>
        </p:spPr>
        <p:txBody>
          <a:bodyPr anchor="t" rtlCol="false" tIns="0" lIns="0" bIns="0" rIns="0">
            <a:spAutoFit/>
          </a:bodyPr>
          <a:lstStyle/>
          <a:p>
            <a:pPr algn="ctr">
              <a:lnSpc>
                <a:spcPts val="5040"/>
              </a:lnSpc>
              <a:spcBef>
                <a:spcPct val="0"/>
              </a:spcBef>
            </a:pPr>
            <a:r>
              <a:rPr lang="en-US" b="true" sz="3600">
                <a:solidFill>
                  <a:srgbClr val="FFFFFF"/>
                </a:solidFill>
                <a:latin typeface="Times New Roman MT Bold"/>
                <a:ea typeface="Times New Roman MT Bold"/>
                <a:cs typeface="Times New Roman MT Bold"/>
                <a:sym typeface="Times New Roman MT Bold"/>
              </a:rPr>
              <a:t>PREDICTION RESULTS</a:t>
            </a:r>
          </a:p>
        </p:txBody>
      </p:sp>
      <p:sp>
        <p:nvSpPr>
          <p:cNvPr name="TextBox 6" id="6"/>
          <p:cNvSpPr txBox="true"/>
          <p:nvPr/>
        </p:nvSpPr>
        <p:spPr>
          <a:xfrm rot="0">
            <a:off x="6395740" y="6306257"/>
            <a:ext cx="5496520" cy="689610"/>
          </a:xfrm>
          <a:prstGeom prst="rect">
            <a:avLst/>
          </a:prstGeom>
        </p:spPr>
        <p:txBody>
          <a:bodyPr anchor="t" rtlCol="false" tIns="0" lIns="0" bIns="0" rIns="0">
            <a:spAutoFit/>
          </a:bodyPr>
          <a:lstStyle/>
          <a:p>
            <a:pPr algn="ctr">
              <a:lnSpc>
                <a:spcPts val="5040"/>
              </a:lnSpc>
              <a:spcBef>
                <a:spcPct val="0"/>
              </a:spcBef>
            </a:pPr>
            <a:r>
              <a:rPr lang="en-US" b="true" sz="3600">
                <a:solidFill>
                  <a:srgbClr val="FFFFFF"/>
                </a:solidFill>
                <a:latin typeface="Times New Roman MT Bold"/>
                <a:ea typeface="Times New Roman MT Bold"/>
                <a:cs typeface="Times New Roman MT Bold"/>
                <a:sym typeface="Times New Roman MT Bold"/>
              </a:rPr>
              <a:t>VALIDATION METRICES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8458963" cy="8183301"/>
            <a:chOff x="0" y="0"/>
            <a:chExt cx="999640" cy="967064"/>
          </a:xfrm>
        </p:grpSpPr>
        <p:sp>
          <p:nvSpPr>
            <p:cNvPr name="Freeform 3" id="3"/>
            <p:cNvSpPr/>
            <p:nvPr/>
          </p:nvSpPr>
          <p:spPr>
            <a:xfrm flipH="false" flipV="false" rot="0">
              <a:off x="0" y="0"/>
              <a:ext cx="999640" cy="967064"/>
            </a:xfrm>
            <a:custGeom>
              <a:avLst/>
              <a:gdLst/>
              <a:ahLst/>
              <a:cxnLst/>
              <a:rect r="r" b="b" t="t" l="l"/>
              <a:pathLst>
                <a:path h="967064" w="999640">
                  <a:moveTo>
                    <a:pt x="0" y="0"/>
                  </a:moveTo>
                  <a:lnTo>
                    <a:pt x="999640" y="0"/>
                  </a:lnTo>
                  <a:lnTo>
                    <a:pt x="999640" y="967064"/>
                  </a:lnTo>
                  <a:lnTo>
                    <a:pt x="0" y="967064"/>
                  </a:lnTo>
                  <a:close/>
                </a:path>
              </a:pathLst>
            </a:custGeom>
            <a:blipFill>
              <a:blip r:embed="rId2"/>
              <a:stretch>
                <a:fillRect l="0" t="-27574" r="0" b="-27574"/>
              </a:stretch>
            </a:blipFill>
          </p:spPr>
        </p:sp>
      </p:grpSp>
      <p:grpSp>
        <p:nvGrpSpPr>
          <p:cNvPr name="Group 4" id="4"/>
          <p:cNvGrpSpPr/>
          <p:nvPr/>
        </p:nvGrpSpPr>
        <p:grpSpPr>
          <a:xfrm rot="0">
            <a:off x="17602963" y="2666531"/>
            <a:ext cx="876228" cy="7620469"/>
            <a:chOff x="0" y="0"/>
            <a:chExt cx="230776" cy="2007037"/>
          </a:xfrm>
        </p:grpSpPr>
        <p:sp>
          <p:nvSpPr>
            <p:cNvPr name="Freeform 5" id="5"/>
            <p:cNvSpPr/>
            <p:nvPr/>
          </p:nvSpPr>
          <p:spPr>
            <a:xfrm flipH="false" flipV="false" rot="0">
              <a:off x="0" y="0"/>
              <a:ext cx="230776" cy="2007037"/>
            </a:xfrm>
            <a:custGeom>
              <a:avLst/>
              <a:gdLst/>
              <a:ahLst/>
              <a:cxnLst/>
              <a:rect r="r" b="b" t="t" l="l"/>
              <a:pathLst>
                <a:path h="2007037" w="230776">
                  <a:moveTo>
                    <a:pt x="0" y="0"/>
                  </a:moveTo>
                  <a:lnTo>
                    <a:pt x="230776" y="0"/>
                  </a:lnTo>
                  <a:lnTo>
                    <a:pt x="230776" y="2007037"/>
                  </a:lnTo>
                  <a:lnTo>
                    <a:pt x="0" y="2007037"/>
                  </a:lnTo>
                  <a:close/>
                </a:path>
              </a:pathLst>
            </a:custGeom>
            <a:solidFill>
              <a:srgbClr val="E2FF80"/>
            </a:solidFill>
          </p:spPr>
        </p:sp>
        <p:sp>
          <p:nvSpPr>
            <p:cNvPr name="TextBox 6" id="6"/>
            <p:cNvSpPr txBox="true"/>
            <p:nvPr/>
          </p:nvSpPr>
          <p:spPr>
            <a:xfrm>
              <a:off x="0" y="-76200"/>
              <a:ext cx="230776" cy="2083237"/>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02963" y="0"/>
            <a:ext cx="876228" cy="4065169"/>
            <a:chOff x="0" y="0"/>
            <a:chExt cx="230776" cy="1070662"/>
          </a:xfrm>
        </p:grpSpPr>
        <p:sp>
          <p:nvSpPr>
            <p:cNvPr name="Freeform 8" id="8"/>
            <p:cNvSpPr/>
            <p:nvPr/>
          </p:nvSpPr>
          <p:spPr>
            <a:xfrm flipH="false" flipV="false" rot="0">
              <a:off x="0" y="0"/>
              <a:ext cx="230776" cy="1070662"/>
            </a:xfrm>
            <a:custGeom>
              <a:avLst/>
              <a:gdLst/>
              <a:ahLst/>
              <a:cxnLst/>
              <a:rect r="r" b="b" t="t" l="l"/>
              <a:pathLst>
                <a:path h="1070662" w="230776">
                  <a:moveTo>
                    <a:pt x="0" y="0"/>
                  </a:moveTo>
                  <a:lnTo>
                    <a:pt x="230776" y="0"/>
                  </a:lnTo>
                  <a:lnTo>
                    <a:pt x="230776" y="1070662"/>
                  </a:lnTo>
                  <a:lnTo>
                    <a:pt x="0" y="1070662"/>
                  </a:lnTo>
                  <a:close/>
                </a:path>
              </a:pathLst>
            </a:custGeom>
            <a:solidFill>
              <a:srgbClr val="C5E7B0"/>
            </a:solidFill>
          </p:spPr>
        </p:sp>
        <p:sp>
          <p:nvSpPr>
            <p:cNvPr name="TextBox 9" id="9"/>
            <p:cNvSpPr txBox="true"/>
            <p:nvPr/>
          </p:nvSpPr>
          <p:spPr>
            <a:xfrm>
              <a:off x="0" y="-76200"/>
              <a:ext cx="230776" cy="114686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9144000" cy="10287000"/>
            <a:chOff x="0" y="0"/>
            <a:chExt cx="2408296" cy="2709333"/>
          </a:xfrm>
        </p:grpSpPr>
        <p:sp>
          <p:nvSpPr>
            <p:cNvPr name="Freeform 11" id="11"/>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E2FF80"/>
            </a:solidFill>
          </p:spPr>
        </p:sp>
        <p:sp>
          <p:nvSpPr>
            <p:cNvPr name="TextBox 12" id="12"/>
            <p:cNvSpPr txBox="true"/>
            <p:nvPr/>
          </p:nvSpPr>
          <p:spPr>
            <a:xfrm>
              <a:off x="0" y="-76200"/>
              <a:ext cx="2408296" cy="278553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860124" y="1535020"/>
            <a:ext cx="7251637" cy="1131512"/>
          </a:xfrm>
          <a:prstGeom prst="rect">
            <a:avLst/>
          </a:prstGeom>
        </p:spPr>
        <p:txBody>
          <a:bodyPr anchor="t" rtlCol="false" tIns="0" lIns="0" bIns="0" rIns="0">
            <a:spAutoFit/>
          </a:bodyPr>
          <a:lstStyle/>
          <a:p>
            <a:pPr algn="l">
              <a:lnSpc>
                <a:spcPts val="7643"/>
              </a:lnSpc>
            </a:pPr>
            <a:r>
              <a:rPr lang="en-US" sz="8308" spc="-556" b="true">
                <a:solidFill>
                  <a:srgbClr val="377328"/>
                </a:solidFill>
                <a:latin typeface="Telegraf Bold"/>
                <a:ea typeface="Telegraf Bold"/>
                <a:cs typeface="Telegraf Bold"/>
                <a:sym typeface="Telegraf Bold"/>
              </a:rPr>
              <a:t>CONCLUSION</a:t>
            </a:r>
          </a:p>
        </p:txBody>
      </p:sp>
      <p:sp>
        <p:nvSpPr>
          <p:cNvPr name="TextBox 14" id="14"/>
          <p:cNvSpPr txBox="true"/>
          <p:nvPr/>
        </p:nvSpPr>
        <p:spPr>
          <a:xfrm rot="0">
            <a:off x="860124" y="2821141"/>
            <a:ext cx="7251637" cy="6313170"/>
          </a:xfrm>
          <a:prstGeom prst="rect">
            <a:avLst/>
          </a:prstGeom>
        </p:spPr>
        <p:txBody>
          <a:bodyPr anchor="t" rtlCol="false" tIns="0" lIns="0" bIns="0" rIns="0">
            <a:spAutoFit/>
          </a:bodyPr>
          <a:lstStyle/>
          <a:p>
            <a:pPr algn="just">
              <a:lnSpc>
                <a:spcPts val="4199"/>
              </a:lnSpc>
            </a:pPr>
            <a:r>
              <a:rPr lang="en-US" b="true" sz="2799">
                <a:solidFill>
                  <a:srgbClr val="377328"/>
                </a:solidFill>
                <a:latin typeface="Times New Roman MT Bold"/>
                <a:ea typeface="Times New Roman MT Bold"/>
                <a:cs typeface="Times New Roman MT Bold"/>
                <a:sym typeface="Times New Roman MT Bold"/>
              </a:rPr>
              <a:t>The study demonstrated that wheat phenology can be effectively predicted using heat indices (GDD) combined with machine learning models. Among the models tested, Random Forest and XGBoost provided the most accurate predictions, closely matching actual stage durations, while Linear Regression showed underfitting and SVM gave moderate results. This highlights the potential of integrating weather-based indices with ML to develop dynamic crop calendars, which can improve agricultural planning and resource management.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sp>
        <p:nvSpPr>
          <p:cNvPr name="Freeform 2" id="2"/>
          <p:cNvSpPr/>
          <p:nvPr/>
        </p:nvSpPr>
        <p:spPr>
          <a:xfrm flipH="false" flipV="false" rot="0">
            <a:off x="-257878" y="-550597"/>
            <a:ext cx="18545878" cy="10909010"/>
          </a:xfrm>
          <a:custGeom>
            <a:avLst/>
            <a:gdLst/>
            <a:ahLst/>
            <a:cxnLst/>
            <a:rect r="r" b="b" t="t" l="l"/>
            <a:pathLst>
              <a:path h="10909010" w="18545878">
                <a:moveTo>
                  <a:pt x="0" y="0"/>
                </a:moveTo>
                <a:lnTo>
                  <a:pt x="18545878" y="0"/>
                </a:lnTo>
                <a:lnTo>
                  <a:pt x="18545878" y="10909011"/>
                </a:lnTo>
                <a:lnTo>
                  <a:pt x="0" y="10909011"/>
                </a:lnTo>
                <a:lnTo>
                  <a:pt x="0" y="0"/>
                </a:lnTo>
                <a:close/>
              </a:path>
            </a:pathLst>
          </a:custGeom>
          <a:blipFill>
            <a:blip r:embed="rId2"/>
            <a:stretch>
              <a:fillRect l="0" t="-32151" r="0" b="-37853"/>
            </a:stretch>
          </a:blipFill>
        </p:spPr>
      </p:sp>
      <p:sp>
        <p:nvSpPr>
          <p:cNvPr name="TextBox 3" id="3"/>
          <p:cNvSpPr txBox="true"/>
          <p:nvPr/>
        </p:nvSpPr>
        <p:spPr>
          <a:xfrm rot="0">
            <a:off x="1939652" y="3297854"/>
            <a:ext cx="14408696" cy="2764434"/>
          </a:xfrm>
          <a:prstGeom prst="rect">
            <a:avLst/>
          </a:prstGeom>
        </p:spPr>
        <p:txBody>
          <a:bodyPr anchor="t" rtlCol="false" tIns="0" lIns="0" bIns="0" rIns="0">
            <a:spAutoFit/>
          </a:bodyPr>
          <a:lstStyle/>
          <a:p>
            <a:pPr algn="ctr">
              <a:lnSpc>
                <a:spcPts val="21333"/>
              </a:lnSpc>
              <a:spcBef>
                <a:spcPct val="0"/>
              </a:spcBef>
            </a:pPr>
            <a:r>
              <a:rPr lang="en-US" b="true" sz="15238" spc="-670">
                <a:solidFill>
                  <a:srgbClr val="FFFFFF"/>
                </a:solidFill>
                <a:latin typeface="Telegraf Bold"/>
                <a:ea typeface="Telegraf Bold"/>
                <a:cs typeface="Telegraf Bold"/>
                <a:sym typeface="Telegraf Bold"/>
              </a:rPr>
              <a:t>THANK YOU</a:t>
            </a:r>
          </a:p>
        </p:txBody>
      </p:sp>
      <p:sp>
        <p:nvSpPr>
          <p:cNvPr name="TextBox 4" id="4"/>
          <p:cNvSpPr txBox="true"/>
          <p:nvPr/>
        </p:nvSpPr>
        <p:spPr>
          <a:xfrm rot="0">
            <a:off x="8507251" y="9172575"/>
            <a:ext cx="1274721" cy="469900"/>
          </a:xfrm>
          <a:prstGeom prst="rect">
            <a:avLst/>
          </a:prstGeom>
        </p:spPr>
        <p:txBody>
          <a:bodyPr anchor="t" rtlCol="false" tIns="0" lIns="0" bIns="0" rIns="0">
            <a:spAutoFit/>
          </a:bodyPr>
          <a:lstStyle/>
          <a:p>
            <a:pPr algn="ctr">
              <a:lnSpc>
                <a:spcPts val="3499"/>
              </a:lnSpc>
            </a:pPr>
            <a:r>
              <a:rPr lang="en-US" sz="2499" b="true">
                <a:solidFill>
                  <a:srgbClr val="377328"/>
                </a:solidFill>
                <a:latin typeface="Times New Roman MT Bold"/>
                <a:ea typeface="Times New Roman MT Bold"/>
                <a:cs typeface="Times New Roman MT Bold"/>
                <a:sym typeface="Times New Roman MT Bol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0" y="-99262"/>
            <a:ext cx="6877921" cy="10386262"/>
            <a:chOff x="0" y="0"/>
            <a:chExt cx="1811469" cy="2735477"/>
          </a:xfrm>
        </p:grpSpPr>
        <p:sp>
          <p:nvSpPr>
            <p:cNvPr name="Freeform 3" id="3"/>
            <p:cNvSpPr/>
            <p:nvPr/>
          </p:nvSpPr>
          <p:spPr>
            <a:xfrm flipH="false" flipV="false" rot="0">
              <a:off x="0" y="0"/>
              <a:ext cx="1811469" cy="2735476"/>
            </a:xfrm>
            <a:custGeom>
              <a:avLst/>
              <a:gdLst/>
              <a:ahLst/>
              <a:cxnLst/>
              <a:rect r="r" b="b" t="t" l="l"/>
              <a:pathLst>
                <a:path h="2735476" w="1811469">
                  <a:moveTo>
                    <a:pt x="0" y="0"/>
                  </a:moveTo>
                  <a:lnTo>
                    <a:pt x="1811469" y="0"/>
                  </a:lnTo>
                  <a:lnTo>
                    <a:pt x="1811469" y="2735476"/>
                  </a:lnTo>
                  <a:lnTo>
                    <a:pt x="0" y="2735476"/>
                  </a:lnTo>
                  <a:close/>
                </a:path>
              </a:pathLst>
            </a:custGeom>
            <a:solidFill>
              <a:srgbClr val="C5E7B0"/>
            </a:solidFill>
          </p:spPr>
        </p:sp>
        <p:sp>
          <p:nvSpPr>
            <p:cNvPr name="TextBox 4" id="4"/>
            <p:cNvSpPr txBox="true"/>
            <p:nvPr/>
          </p:nvSpPr>
          <p:spPr>
            <a:xfrm>
              <a:off x="0" y="-76200"/>
              <a:ext cx="1811469" cy="281167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9241700"/>
            <a:ext cx="18288000" cy="1364929"/>
            <a:chOff x="0" y="0"/>
            <a:chExt cx="4816593" cy="359488"/>
          </a:xfrm>
        </p:grpSpPr>
        <p:sp>
          <p:nvSpPr>
            <p:cNvPr name="Freeform 6" id="6"/>
            <p:cNvSpPr/>
            <p:nvPr/>
          </p:nvSpPr>
          <p:spPr>
            <a:xfrm flipH="false" flipV="false" rot="0">
              <a:off x="0" y="0"/>
              <a:ext cx="4816592" cy="359488"/>
            </a:xfrm>
            <a:custGeom>
              <a:avLst/>
              <a:gdLst/>
              <a:ahLst/>
              <a:cxnLst/>
              <a:rect r="r" b="b" t="t" l="l"/>
              <a:pathLst>
                <a:path h="359488" w="4816592">
                  <a:moveTo>
                    <a:pt x="0" y="0"/>
                  </a:moveTo>
                  <a:lnTo>
                    <a:pt x="4816592" y="0"/>
                  </a:lnTo>
                  <a:lnTo>
                    <a:pt x="4816592" y="359488"/>
                  </a:lnTo>
                  <a:lnTo>
                    <a:pt x="0" y="359488"/>
                  </a:lnTo>
                  <a:close/>
                </a:path>
              </a:pathLst>
            </a:custGeom>
            <a:solidFill>
              <a:srgbClr val="E2FF80"/>
            </a:solidFill>
          </p:spPr>
        </p:sp>
        <p:sp>
          <p:nvSpPr>
            <p:cNvPr name="TextBox 7" id="7"/>
            <p:cNvSpPr txBox="true"/>
            <p:nvPr/>
          </p:nvSpPr>
          <p:spPr>
            <a:xfrm>
              <a:off x="0" y="-76200"/>
              <a:ext cx="4816593" cy="43568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0"/>
            <a:ext cx="6877921" cy="8454300"/>
            <a:chOff x="0" y="0"/>
            <a:chExt cx="812800" cy="999089"/>
          </a:xfrm>
        </p:grpSpPr>
        <p:sp>
          <p:nvSpPr>
            <p:cNvPr name="Freeform 9" id="9"/>
            <p:cNvSpPr/>
            <p:nvPr/>
          </p:nvSpPr>
          <p:spPr>
            <a:xfrm flipH="false" flipV="false" rot="0">
              <a:off x="0" y="0"/>
              <a:ext cx="812800" cy="999089"/>
            </a:xfrm>
            <a:custGeom>
              <a:avLst/>
              <a:gdLst/>
              <a:ahLst/>
              <a:cxnLst/>
              <a:rect r="r" b="b" t="t" l="l"/>
              <a:pathLst>
                <a:path h="999089" w="812800">
                  <a:moveTo>
                    <a:pt x="0" y="0"/>
                  </a:moveTo>
                  <a:lnTo>
                    <a:pt x="812800" y="0"/>
                  </a:lnTo>
                  <a:lnTo>
                    <a:pt x="812800" y="999089"/>
                  </a:lnTo>
                  <a:lnTo>
                    <a:pt x="0" y="999089"/>
                  </a:lnTo>
                  <a:close/>
                </a:path>
              </a:pathLst>
            </a:custGeom>
            <a:blipFill>
              <a:blip r:embed="rId2"/>
              <a:stretch>
                <a:fillRect l="0" t="-18364" r="0" b="-18364"/>
              </a:stretch>
            </a:blipFill>
          </p:spPr>
        </p:sp>
      </p:grpSp>
      <p:grpSp>
        <p:nvGrpSpPr>
          <p:cNvPr name="Group 10" id="10"/>
          <p:cNvGrpSpPr/>
          <p:nvPr/>
        </p:nvGrpSpPr>
        <p:grpSpPr>
          <a:xfrm rot="0">
            <a:off x="-355346" y="8454300"/>
            <a:ext cx="7233267" cy="2225361"/>
            <a:chOff x="0" y="0"/>
            <a:chExt cx="1905058" cy="586103"/>
          </a:xfrm>
        </p:grpSpPr>
        <p:sp>
          <p:nvSpPr>
            <p:cNvPr name="Freeform 11" id="11"/>
            <p:cNvSpPr/>
            <p:nvPr/>
          </p:nvSpPr>
          <p:spPr>
            <a:xfrm flipH="false" flipV="false" rot="0">
              <a:off x="0" y="0"/>
              <a:ext cx="1905058" cy="586103"/>
            </a:xfrm>
            <a:custGeom>
              <a:avLst/>
              <a:gdLst/>
              <a:ahLst/>
              <a:cxnLst/>
              <a:rect r="r" b="b" t="t" l="l"/>
              <a:pathLst>
                <a:path h="586103" w="1905058">
                  <a:moveTo>
                    <a:pt x="0" y="0"/>
                  </a:moveTo>
                  <a:lnTo>
                    <a:pt x="1905058" y="0"/>
                  </a:lnTo>
                  <a:lnTo>
                    <a:pt x="1905058" y="586103"/>
                  </a:lnTo>
                  <a:lnTo>
                    <a:pt x="0" y="586103"/>
                  </a:lnTo>
                  <a:close/>
                </a:path>
              </a:pathLst>
            </a:custGeom>
            <a:solidFill>
              <a:srgbClr val="C5E7B0"/>
            </a:solidFill>
          </p:spPr>
        </p:sp>
        <p:sp>
          <p:nvSpPr>
            <p:cNvPr name="TextBox 12" id="12"/>
            <p:cNvSpPr txBox="true"/>
            <p:nvPr/>
          </p:nvSpPr>
          <p:spPr>
            <a:xfrm>
              <a:off x="0" y="-76200"/>
              <a:ext cx="1905058" cy="66230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907763" y="0"/>
            <a:ext cx="380237" cy="4065169"/>
            <a:chOff x="0" y="0"/>
            <a:chExt cx="100145" cy="1070662"/>
          </a:xfrm>
        </p:grpSpPr>
        <p:sp>
          <p:nvSpPr>
            <p:cNvPr name="Freeform 14" id="14"/>
            <p:cNvSpPr/>
            <p:nvPr/>
          </p:nvSpPr>
          <p:spPr>
            <a:xfrm flipH="false" flipV="false" rot="0">
              <a:off x="0" y="0"/>
              <a:ext cx="100145" cy="1070662"/>
            </a:xfrm>
            <a:custGeom>
              <a:avLst/>
              <a:gdLst/>
              <a:ahLst/>
              <a:cxnLst/>
              <a:rect r="r" b="b" t="t" l="l"/>
              <a:pathLst>
                <a:path h="1070662" w="100145">
                  <a:moveTo>
                    <a:pt x="0" y="0"/>
                  </a:moveTo>
                  <a:lnTo>
                    <a:pt x="100145" y="0"/>
                  </a:lnTo>
                  <a:lnTo>
                    <a:pt x="100145" y="1070662"/>
                  </a:lnTo>
                  <a:lnTo>
                    <a:pt x="0" y="1070662"/>
                  </a:lnTo>
                  <a:close/>
                </a:path>
              </a:pathLst>
            </a:custGeom>
            <a:solidFill>
              <a:srgbClr val="E2FF80"/>
            </a:solidFill>
          </p:spPr>
        </p:sp>
        <p:sp>
          <p:nvSpPr>
            <p:cNvPr name="TextBox 15" id="15"/>
            <p:cNvSpPr txBox="true"/>
            <p:nvPr/>
          </p:nvSpPr>
          <p:spPr>
            <a:xfrm>
              <a:off x="0" y="-76200"/>
              <a:ext cx="100145" cy="114686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7907763" y="2666531"/>
            <a:ext cx="571428" cy="1398637"/>
            <a:chOff x="0" y="0"/>
            <a:chExt cx="150500" cy="368365"/>
          </a:xfrm>
        </p:grpSpPr>
        <p:sp>
          <p:nvSpPr>
            <p:cNvPr name="Freeform 17" id="17"/>
            <p:cNvSpPr/>
            <p:nvPr/>
          </p:nvSpPr>
          <p:spPr>
            <a:xfrm flipH="false" flipV="false" rot="0">
              <a:off x="0" y="0"/>
              <a:ext cx="150500" cy="368365"/>
            </a:xfrm>
            <a:custGeom>
              <a:avLst/>
              <a:gdLst/>
              <a:ahLst/>
              <a:cxnLst/>
              <a:rect r="r" b="b" t="t" l="l"/>
              <a:pathLst>
                <a:path h="368365" w="150500">
                  <a:moveTo>
                    <a:pt x="0" y="0"/>
                  </a:moveTo>
                  <a:lnTo>
                    <a:pt x="150500" y="0"/>
                  </a:lnTo>
                  <a:lnTo>
                    <a:pt x="150500" y="368365"/>
                  </a:lnTo>
                  <a:lnTo>
                    <a:pt x="0" y="368365"/>
                  </a:lnTo>
                  <a:close/>
                </a:path>
              </a:pathLst>
            </a:custGeom>
            <a:solidFill>
              <a:srgbClr val="C5E7B0"/>
            </a:solidFill>
          </p:spPr>
        </p:sp>
        <p:sp>
          <p:nvSpPr>
            <p:cNvPr name="TextBox 18" id="18"/>
            <p:cNvSpPr txBox="true"/>
            <p:nvPr/>
          </p:nvSpPr>
          <p:spPr>
            <a:xfrm>
              <a:off x="0" y="-76200"/>
              <a:ext cx="150500" cy="44456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4103043" y="655645"/>
            <a:ext cx="10081914" cy="1383873"/>
          </a:xfrm>
          <a:prstGeom prst="rect">
            <a:avLst/>
          </a:prstGeom>
        </p:spPr>
        <p:txBody>
          <a:bodyPr anchor="t" rtlCol="false" tIns="0" lIns="0" bIns="0" rIns="0">
            <a:spAutoFit/>
          </a:bodyPr>
          <a:lstStyle/>
          <a:p>
            <a:pPr algn="l">
              <a:lnSpc>
                <a:spcPts val="9398"/>
              </a:lnSpc>
            </a:pPr>
            <a:r>
              <a:rPr lang="en-US" b="true" sz="10216" spc="-684">
                <a:solidFill>
                  <a:srgbClr val="FFFFFF"/>
                </a:solidFill>
                <a:latin typeface="Telegraf Bold"/>
                <a:ea typeface="Telegraf Bold"/>
                <a:cs typeface="Telegraf Bold"/>
                <a:sym typeface="Telegraf Bold"/>
              </a:rPr>
              <a:t>INTRODUCTION</a:t>
            </a:r>
          </a:p>
        </p:txBody>
      </p:sp>
      <p:sp>
        <p:nvSpPr>
          <p:cNvPr name="TextBox 20" id="20"/>
          <p:cNvSpPr txBox="true"/>
          <p:nvPr/>
        </p:nvSpPr>
        <p:spPr>
          <a:xfrm rot="0">
            <a:off x="7905958" y="1880184"/>
            <a:ext cx="9353342" cy="911226"/>
          </a:xfrm>
          <a:prstGeom prst="rect">
            <a:avLst/>
          </a:prstGeom>
        </p:spPr>
        <p:txBody>
          <a:bodyPr anchor="t" rtlCol="false" tIns="0" lIns="0" bIns="0" rIns="0">
            <a:spAutoFit/>
          </a:bodyPr>
          <a:lstStyle/>
          <a:p>
            <a:pPr algn="l">
              <a:lnSpc>
                <a:spcPts val="6999"/>
              </a:lnSpc>
            </a:pPr>
            <a:r>
              <a:rPr lang="en-US" sz="4999" b="true">
                <a:solidFill>
                  <a:srgbClr val="FFFFFF"/>
                </a:solidFill>
                <a:latin typeface="Telegraf Bold"/>
                <a:ea typeface="Telegraf Bold"/>
                <a:cs typeface="Telegraf Bold"/>
                <a:sym typeface="Telegraf Bold"/>
              </a:rPr>
              <a:t>CROP WEATHER CALENDAR</a:t>
            </a:r>
          </a:p>
        </p:txBody>
      </p:sp>
      <p:sp>
        <p:nvSpPr>
          <p:cNvPr name="TextBox 21" id="21"/>
          <p:cNvSpPr txBox="true"/>
          <p:nvPr/>
        </p:nvSpPr>
        <p:spPr>
          <a:xfrm rot="0">
            <a:off x="7182498" y="2667585"/>
            <a:ext cx="10076802" cy="6566384"/>
          </a:xfrm>
          <a:prstGeom prst="rect">
            <a:avLst/>
          </a:prstGeom>
        </p:spPr>
        <p:txBody>
          <a:bodyPr anchor="t" rtlCol="false" tIns="0" lIns="0" bIns="0" rIns="0">
            <a:spAutoFit/>
          </a:bodyPr>
          <a:lstStyle/>
          <a:p>
            <a:pPr algn="just">
              <a:lnSpc>
                <a:spcPts val="4332"/>
              </a:lnSpc>
              <a:spcBef>
                <a:spcPct val="0"/>
              </a:spcBef>
            </a:pPr>
            <a:r>
              <a:rPr lang="en-US" sz="3094">
                <a:solidFill>
                  <a:srgbClr val="FFFFFF"/>
                </a:solidFill>
                <a:latin typeface="Times New Roman MT"/>
                <a:ea typeface="Times New Roman MT"/>
                <a:cs typeface="Times New Roman MT"/>
                <a:sym typeface="Times New Roman MT"/>
              </a:rPr>
              <a:t>A </a:t>
            </a:r>
            <a:r>
              <a:rPr lang="en-US" sz="3094">
                <a:solidFill>
                  <a:srgbClr val="FFFFFF"/>
                </a:solidFill>
                <a:latin typeface="Times New Roman MT"/>
                <a:ea typeface="Times New Roman MT"/>
                <a:cs typeface="Times New Roman MT"/>
                <a:sym typeface="Times New Roman MT"/>
              </a:rPr>
              <a:t>Crop Weather Calendar (CWC) is a pictorial representation of the entire life cycle of a crop, from sowing to maturity, showing the duration of key phenological stages along with their optimum climatic requirements and the actual or normal weather conditions of a location. It provides vital information on crop growth stages, water needs, and weather conditions favorable for pests and diseases, thereby serving as a guide for crop planning, irrigation scheduling, and plant protection. In short, it is a practical tool that links crop development with weather to help farmers, planners, and policymakers optimize agricultural practices and ensure stable food production.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0" y="-99262"/>
            <a:ext cx="5825288" cy="10386262"/>
            <a:chOff x="0" y="0"/>
            <a:chExt cx="1534232" cy="2735477"/>
          </a:xfrm>
        </p:grpSpPr>
        <p:sp>
          <p:nvSpPr>
            <p:cNvPr name="Freeform 3" id="3"/>
            <p:cNvSpPr/>
            <p:nvPr/>
          </p:nvSpPr>
          <p:spPr>
            <a:xfrm flipH="false" flipV="false" rot="0">
              <a:off x="0" y="0"/>
              <a:ext cx="1534232" cy="2735476"/>
            </a:xfrm>
            <a:custGeom>
              <a:avLst/>
              <a:gdLst/>
              <a:ahLst/>
              <a:cxnLst/>
              <a:rect r="r" b="b" t="t" l="l"/>
              <a:pathLst>
                <a:path h="2735476" w="1534232">
                  <a:moveTo>
                    <a:pt x="0" y="0"/>
                  </a:moveTo>
                  <a:lnTo>
                    <a:pt x="1534232" y="0"/>
                  </a:lnTo>
                  <a:lnTo>
                    <a:pt x="1534232" y="2735476"/>
                  </a:lnTo>
                  <a:lnTo>
                    <a:pt x="0" y="2735476"/>
                  </a:lnTo>
                  <a:close/>
                </a:path>
              </a:pathLst>
            </a:custGeom>
            <a:solidFill>
              <a:srgbClr val="C5E7B0"/>
            </a:solidFill>
          </p:spPr>
        </p:sp>
        <p:sp>
          <p:nvSpPr>
            <p:cNvPr name="TextBox 4" id="4"/>
            <p:cNvSpPr txBox="true"/>
            <p:nvPr/>
          </p:nvSpPr>
          <p:spPr>
            <a:xfrm>
              <a:off x="0" y="-76200"/>
              <a:ext cx="1534232" cy="281167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5825288" cy="8454300"/>
            <a:chOff x="0" y="0"/>
            <a:chExt cx="688405" cy="999089"/>
          </a:xfrm>
        </p:grpSpPr>
        <p:sp>
          <p:nvSpPr>
            <p:cNvPr name="Freeform 6" id="6"/>
            <p:cNvSpPr/>
            <p:nvPr/>
          </p:nvSpPr>
          <p:spPr>
            <a:xfrm flipH="false" flipV="false" rot="0">
              <a:off x="0" y="0"/>
              <a:ext cx="688405" cy="999089"/>
            </a:xfrm>
            <a:custGeom>
              <a:avLst/>
              <a:gdLst/>
              <a:ahLst/>
              <a:cxnLst/>
              <a:rect r="r" b="b" t="t" l="l"/>
              <a:pathLst>
                <a:path h="999089" w="688405">
                  <a:moveTo>
                    <a:pt x="0" y="0"/>
                  </a:moveTo>
                  <a:lnTo>
                    <a:pt x="688405" y="0"/>
                  </a:lnTo>
                  <a:lnTo>
                    <a:pt x="688405" y="999089"/>
                  </a:lnTo>
                  <a:lnTo>
                    <a:pt x="0" y="999089"/>
                  </a:lnTo>
                  <a:close/>
                </a:path>
              </a:pathLst>
            </a:custGeom>
            <a:blipFill>
              <a:blip r:embed="rId2"/>
              <a:stretch>
                <a:fillRect l="-22565" t="0" r="-22565" b="0"/>
              </a:stretch>
            </a:blipFill>
          </p:spPr>
        </p:sp>
      </p:grpSp>
      <p:grpSp>
        <p:nvGrpSpPr>
          <p:cNvPr name="Group 7" id="7"/>
          <p:cNvGrpSpPr/>
          <p:nvPr/>
        </p:nvGrpSpPr>
        <p:grpSpPr>
          <a:xfrm rot="0">
            <a:off x="0" y="9241700"/>
            <a:ext cx="18288000" cy="1364929"/>
            <a:chOff x="0" y="0"/>
            <a:chExt cx="4816593" cy="359488"/>
          </a:xfrm>
        </p:grpSpPr>
        <p:sp>
          <p:nvSpPr>
            <p:cNvPr name="Freeform 8" id="8"/>
            <p:cNvSpPr/>
            <p:nvPr/>
          </p:nvSpPr>
          <p:spPr>
            <a:xfrm flipH="false" flipV="false" rot="0">
              <a:off x="0" y="0"/>
              <a:ext cx="4816592" cy="359488"/>
            </a:xfrm>
            <a:custGeom>
              <a:avLst/>
              <a:gdLst/>
              <a:ahLst/>
              <a:cxnLst/>
              <a:rect r="r" b="b" t="t" l="l"/>
              <a:pathLst>
                <a:path h="359488" w="4816592">
                  <a:moveTo>
                    <a:pt x="0" y="0"/>
                  </a:moveTo>
                  <a:lnTo>
                    <a:pt x="4816592" y="0"/>
                  </a:lnTo>
                  <a:lnTo>
                    <a:pt x="4816592" y="359488"/>
                  </a:lnTo>
                  <a:lnTo>
                    <a:pt x="0" y="359488"/>
                  </a:lnTo>
                  <a:close/>
                </a:path>
              </a:pathLst>
            </a:custGeom>
            <a:solidFill>
              <a:srgbClr val="E2FF80"/>
            </a:solidFill>
          </p:spPr>
        </p:sp>
        <p:sp>
          <p:nvSpPr>
            <p:cNvPr name="TextBox 9" id="9"/>
            <p:cNvSpPr txBox="true"/>
            <p:nvPr/>
          </p:nvSpPr>
          <p:spPr>
            <a:xfrm>
              <a:off x="0" y="-76200"/>
              <a:ext cx="4816593" cy="43568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55346" y="8454300"/>
            <a:ext cx="6180634" cy="2225361"/>
            <a:chOff x="0" y="0"/>
            <a:chExt cx="1627821" cy="586103"/>
          </a:xfrm>
        </p:grpSpPr>
        <p:sp>
          <p:nvSpPr>
            <p:cNvPr name="Freeform 11" id="11"/>
            <p:cNvSpPr/>
            <p:nvPr/>
          </p:nvSpPr>
          <p:spPr>
            <a:xfrm flipH="false" flipV="false" rot="0">
              <a:off x="0" y="0"/>
              <a:ext cx="1627821" cy="586103"/>
            </a:xfrm>
            <a:custGeom>
              <a:avLst/>
              <a:gdLst/>
              <a:ahLst/>
              <a:cxnLst/>
              <a:rect r="r" b="b" t="t" l="l"/>
              <a:pathLst>
                <a:path h="586103" w="1627821">
                  <a:moveTo>
                    <a:pt x="0" y="0"/>
                  </a:moveTo>
                  <a:lnTo>
                    <a:pt x="1627821" y="0"/>
                  </a:lnTo>
                  <a:lnTo>
                    <a:pt x="1627821" y="586103"/>
                  </a:lnTo>
                  <a:lnTo>
                    <a:pt x="0" y="586103"/>
                  </a:lnTo>
                  <a:close/>
                </a:path>
              </a:pathLst>
            </a:custGeom>
            <a:solidFill>
              <a:srgbClr val="C5E7B0"/>
            </a:solidFill>
          </p:spPr>
        </p:sp>
        <p:sp>
          <p:nvSpPr>
            <p:cNvPr name="TextBox 12" id="12"/>
            <p:cNvSpPr txBox="true"/>
            <p:nvPr/>
          </p:nvSpPr>
          <p:spPr>
            <a:xfrm>
              <a:off x="0" y="-76200"/>
              <a:ext cx="1627821" cy="66230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907763" y="0"/>
            <a:ext cx="380237" cy="4065169"/>
            <a:chOff x="0" y="0"/>
            <a:chExt cx="100145" cy="1070662"/>
          </a:xfrm>
        </p:grpSpPr>
        <p:sp>
          <p:nvSpPr>
            <p:cNvPr name="Freeform 14" id="14"/>
            <p:cNvSpPr/>
            <p:nvPr/>
          </p:nvSpPr>
          <p:spPr>
            <a:xfrm flipH="false" flipV="false" rot="0">
              <a:off x="0" y="0"/>
              <a:ext cx="100145" cy="1070662"/>
            </a:xfrm>
            <a:custGeom>
              <a:avLst/>
              <a:gdLst/>
              <a:ahLst/>
              <a:cxnLst/>
              <a:rect r="r" b="b" t="t" l="l"/>
              <a:pathLst>
                <a:path h="1070662" w="100145">
                  <a:moveTo>
                    <a:pt x="0" y="0"/>
                  </a:moveTo>
                  <a:lnTo>
                    <a:pt x="100145" y="0"/>
                  </a:lnTo>
                  <a:lnTo>
                    <a:pt x="100145" y="1070662"/>
                  </a:lnTo>
                  <a:lnTo>
                    <a:pt x="0" y="1070662"/>
                  </a:lnTo>
                  <a:close/>
                </a:path>
              </a:pathLst>
            </a:custGeom>
            <a:solidFill>
              <a:srgbClr val="E2FF80"/>
            </a:solidFill>
          </p:spPr>
        </p:sp>
        <p:sp>
          <p:nvSpPr>
            <p:cNvPr name="TextBox 15" id="15"/>
            <p:cNvSpPr txBox="true"/>
            <p:nvPr/>
          </p:nvSpPr>
          <p:spPr>
            <a:xfrm>
              <a:off x="0" y="-76200"/>
              <a:ext cx="100145" cy="114686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7907763" y="2666531"/>
            <a:ext cx="571428" cy="1398637"/>
            <a:chOff x="0" y="0"/>
            <a:chExt cx="150500" cy="368365"/>
          </a:xfrm>
        </p:grpSpPr>
        <p:sp>
          <p:nvSpPr>
            <p:cNvPr name="Freeform 17" id="17"/>
            <p:cNvSpPr/>
            <p:nvPr/>
          </p:nvSpPr>
          <p:spPr>
            <a:xfrm flipH="false" flipV="false" rot="0">
              <a:off x="0" y="0"/>
              <a:ext cx="150500" cy="368365"/>
            </a:xfrm>
            <a:custGeom>
              <a:avLst/>
              <a:gdLst/>
              <a:ahLst/>
              <a:cxnLst/>
              <a:rect r="r" b="b" t="t" l="l"/>
              <a:pathLst>
                <a:path h="368365" w="150500">
                  <a:moveTo>
                    <a:pt x="0" y="0"/>
                  </a:moveTo>
                  <a:lnTo>
                    <a:pt x="150500" y="0"/>
                  </a:lnTo>
                  <a:lnTo>
                    <a:pt x="150500" y="368365"/>
                  </a:lnTo>
                  <a:lnTo>
                    <a:pt x="0" y="368365"/>
                  </a:lnTo>
                  <a:close/>
                </a:path>
              </a:pathLst>
            </a:custGeom>
            <a:solidFill>
              <a:srgbClr val="C5E7B0"/>
            </a:solidFill>
          </p:spPr>
        </p:sp>
        <p:sp>
          <p:nvSpPr>
            <p:cNvPr name="TextBox 18" id="18"/>
            <p:cNvSpPr txBox="true"/>
            <p:nvPr/>
          </p:nvSpPr>
          <p:spPr>
            <a:xfrm>
              <a:off x="0" y="-76200"/>
              <a:ext cx="150500" cy="44456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6105942" y="1908759"/>
            <a:ext cx="11521167" cy="7910195"/>
          </a:xfrm>
          <a:prstGeom prst="rect">
            <a:avLst/>
          </a:prstGeom>
        </p:spPr>
        <p:txBody>
          <a:bodyPr anchor="t" rtlCol="false" tIns="0" lIns="0" bIns="0" rIns="0">
            <a:spAutoFit/>
          </a:bodyPr>
          <a:lstStyle/>
          <a:p>
            <a:pPr algn="just">
              <a:lnSpc>
                <a:spcPts val="4480"/>
              </a:lnSpc>
            </a:pPr>
            <a:r>
              <a:rPr lang="en-US" sz="3200">
                <a:solidFill>
                  <a:srgbClr val="FFFFFF"/>
                </a:solidFill>
                <a:latin typeface="Times New Roman MT"/>
                <a:ea typeface="Times New Roman MT"/>
                <a:cs typeface="Times New Roman MT"/>
                <a:sym typeface="Times New Roman MT"/>
              </a:rPr>
              <a:t>A) </a:t>
            </a:r>
            <a:r>
              <a:rPr lang="en-US" sz="3200" b="true">
                <a:solidFill>
                  <a:srgbClr val="FFFFFF"/>
                </a:solidFill>
                <a:latin typeface="Times New Roman MT Bold"/>
                <a:ea typeface="Times New Roman MT Bold"/>
                <a:cs typeface="Times New Roman MT Bold"/>
                <a:sym typeface="Times New Roman MT Bold"/>
              </a:rPr>
              <a:t>Upper Portion – Meteorological Data</a:t>
            </a:r>
          </a:p>
          <a:p>
            <a:pPr algn="just">
              <a:lnSpc>
                <a:spcPts val="4480"/>
              </a:lnSpc>
              <a:spcBef>
                <a:spcPct val="0"/>
              </a:spcBef>
            </a:pPr>
            <a:r>
              <a:rPr lang="en-US" sz="3200">
                <a:solidFill>
                  <a:srgbClr val="FFFFFF"/>
                </a:solidFill>
                <a:latin typeface="Times New Roman MT"/>
                <a:ea typeface="Times New Roman MT"/>
                <a:cs typeface="Times New Roman MT"/>
                <a:sym typeface="Times New Roman MT"/>
              </a:rPr>
              <a:t> The top part of a c</a:t>
            </a:r>
            <a:r>
              <a:rPr lang="en-US" sz="3200">
                <a:solidFill>
                  <a:srgbClr val="FFFFFF"/>
                </a:solidFill>
                <a:latin typeface="Times New Roman MT"/>
                <a:ea typeface="Times New Roman MT"/>
                <a:cs typeface="Times New Roman MT"/>
                <a:sym typeface="Times New Roman MT"/>
              </a:rPr>
              <a:t>rop weather calendar contains the average weather information for each month and standard meteorological week of the crop’s growing season. It includes parameters like maximum and minimum temperature, rainfall, number of rainy days, relative humidity, and sunshine hours.</a:t>
            </a:r>
          </a:p>
          <a:p>
            <a:pPr algn="just">
              <a:lnSpc>
                <a:spcPts val="4480"/>
              </a:lnSpc>
              <a:spcBef>
                <a:spcPct val="0"/>
              </a:spcBef>
            </a:pPr>
            <a:r>
              <a:rPr lang="en-US" sz="3200">
                <a:solidFill>
                  <a:srgbClr val="FFFFFF"/>
                </a:solidFill>
                <a:latin typeface="Times New Roman MT"/>
                <a:ea typeface="Times New Roman MT"/>
                <a:cs typeface="Times New Roman MT"/>
                <a:sym typeface="Times New Roman MT"/>
              </a:rPr>
              <a:t>(B)</a:t>
            </a:r>
            <a:r>
              <a:rPr lang="en-US" b="true" sz="3200">
                <a:solidFill>
                  <a:srgbClr val="FFFFFF"/>
                </a:solidFill>
                <a:latin typeface="Times New Roman MT Bold"/>
                <a:ea typeface="Times New Roman MT Bold"/>
                <a:cs typeface="Times New Roman MT Bold"/>
                <a:sym typeface="Times New Roman MT Bold"/>
              </a:rPr>
              <a:t> Middle Portion – Crop Life Cycle and Growth Phases</a:t>
            </a:r>
          </a:p>
          <a:p>
            <a:pPr algn="just">
              <a:lnSpc>
                <a:spcPts val="4480"/>
              </a:lnSpc>
              <a:spcBef>
                <a:spcPct val="0"/>
              </a:spcBef>
            </a:pPr>
            <a:r>
              <a:rPr lang="en-US" sz="3200">
                <a:solidFill>
                  <a:srgbClr val="FFFFFF"/>
                </a:solidFill>
                <a:latin typeface="Times New Roman MT"/>
                <a:ea typeface="Times New Roman MT"/>
                <a:cs typeface="Times New Roman MT"/>
                <a:sym typeface="Times New Roman MT"/>
              </a:rPr>
              <a:t> The middle section shows the life history of the crop, covering stages such as sowing, germination, vegetative growth, flowering, grain filling, and maturity. This part also highlights the favorable weather conditions required for optimal growth and high yield at different stages.</a:t>
            </a:r>
          </a:p>
          <a:p>
            <a:pPr algn="just">
              <a:lnSpc>
                <a:spcPts val="4480"/>
              </a:lnSpc>
              <a:spcBef>
                <a:spcPct val="0"/>
              </a:spcBef>
            </a:pPr>
          </a:p>
          <a:p>
            <a:pPr algn="just">
              <a:lnSpc>
                <a:spcPts val="4480"/>
              </a:lnSpc>
              <a:spcBef>
                <a:spcPct val="0"/>
              </a:spcBef>
            </a:pPr>
          </a:p>
        </p:txBody>
      </p:sp>
      <p:sp>
        <p:nvSpPr>
          <p:cNvPr name="TextBox 20" id="20"/>
          <p:cNvSpPr txBox="true"/>
          <p:nvPr/>
        </p:nvSpPr>
        <p:spPr>
          <a:xfrm rot="0">
            <a:off x="4103043" y="462434"/>
            <a:ext cx="10081914" cy="1294457"/>
          </a:xfrm>
          <a:prstGeom prst="rect">
            <a:avLst/>
          </a:prstGeom>
        </p:spPr>
        <p:txBody>
          <a:bodyPr anchor="t" rtlCol="false" tIns="0" lIns="0" bIns="0" rIns="0">
            <a:spAutoFit/>
          </a:bodyPr>
          <a:lstStyle/>
          <a:p>
            <a:pPr algn="ctr">
              <a:lnSpc>
                <a:spcPts val="8847"/>
              </a:lnSpc>
            </a:pPr>
            <a:r>
              <a:rPr lang="en-US" b="true" sz="9616" spc="-644">
                <a:solidFill>
                  <a:srgbClr val="FFFFFF"/>
                </a:solidFill>
                <a:latin typeface="Telegraf Bold"/>
                <a:ea typeface="Telegraf Bold"/>
                <a:cs typeface="Telegraf Bold"/>
                <a:sym typeface="Telegraf Bold"/>
              </a:rPr>
              <a:t>MAJOR INPUTS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0" y="-99262"/>
            <a:ext cx="5825288" cy="10386262"/>
            <a:chOff x="0" y="0"/>
            <a:chExt cx="1534232" cy="2735477"/>
          </a:xfrm>
        </p:grpSpPr>
        <p:sp>
          <p:nvSpPr>
            <p:cNvPr name="Freeform 3" id="3"/>
            <p:cNvSpPr/>
            <p:nvPr/>
          </p:nvSpPr>
          <p:spPr>
            <a:xfrm flipH="false" flipV="false" rot="0">
              <a:off x="0" y="0"/>
              <a:ext cx="1534232" cy="2735476"/>
            </a:xfrm>
            <a:custGeom>
              <a:avLst/>
              <a:gdLst/>
              <a:ahLst/>
              <a:cxnLst/>
              <a:rect r="r" b="b" t="t" l="l"/>
              <a:pathLst>
                <a:path h="2735476" w="1534232">
                  <a:moveTo>
                    <a:pt x="0" y="0"/>
                  </a:moveTo>
                  <a:lnTo>
                    <a:pt x="1534232" y="0"/>
                  </a:lnTo>
                  <a:lnTo>
                    <a:pt x="1534232" y="2735476"/>
                  </a:lnTo>
                  <a:lnTo>
                    <a:pt x="0" y="2735476"/>
                  </a:lnTo>
                  <a:close/>
                </a:path>
              </a:pathLst>
            </a:custGeom>
            <a:solidFill>
              <a:srgbClr val="C5E7B0"/>
            </a:solidFill>
          </p:spPr>
        </p:sp>
        <p:sp>
          <p:nvSpPr>
            <p:cNvPr name="TextBox 4" id="4"/>
            <p:cNvSpPr txBox="true"/>
            <p:nvPr/>
          </p:nvSpPr>
          <p:spPr>
            <a:xfrm>
              <a:off x="0" y="-76200"/>
              <a:ext cx="1534232" cy="281167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5825288" cy="8454300"/>
            <a:chOff x="0" y="0"/>
            <a:chExt cx="688405" cy="999089"/>
          </a:xfrm>
        </p:grpSpPr>
        <p:sp>
          <p:nvSpPr>
            <p:cNvPr name="Freeform 6" id="6"/>
            <p:cNvSpPr/>
            <p:nvPr/>
          </p:nvSpPr>
          <p:spPr>
            <a:xfrm flipH="false" flipV="false" rot="0">
              <a:off x="0" y="0"/>
              <a:ext cx="688405" cy="999089"/>
            </a:xfrm>
            <a:custGeom>
              <a:avLst/>
              <a:gdLst/>
              <a:ahLst/>
              <a:cxnLst/>
              <a:rect r="r" b="b" t="t" l="l"/>
              <a:pathLst>
                <a:path h="999089" w="688405">
                  <a:moveTo>
                    <a:pt x="0" y="0"/>
                  </a:moveTo>
                  <a:lnTo>
                    <a:pt x="688405" y="0"/>
                  </a:lnTo>
                  <a:lnTo>
                    <a:pt x="688405" y="999089"/>
                  </a:lnTo>
                  <a:lnTo>
                    <a:pt x="0" y="999089"/>
                  </a:lnTo>
                  <a:close/>
                </a:path>
              </a:pathLst>
            </a:custGeom>
            <a:blipFill>
              <a:blip r:embed="rId2"/>
              <a:stretch>
                <a:fillRect l="-1249" t="0" r="-1249" b="0"/>
              </a:stretch>
            </a:blipFill>
          </p:spPr>
        </p:sp>
      </p:grpSp>
      <p:grpSp>
        <p:nvGrpSpPr>
          <p:cNvPr name="Group 7" id="7"/>
          <p:cNvGrpSpPr/>
          <p:nvPr/>
        </p:nvGrpSpPr>
        <p:grpSpPr>
          <a:xfrm rot="0">
            <a:off x="0" y="9241700"/>
            <a:ext cx="18288000" cy="1364929"/>
            <a:chOff x="0" y="0"/>
            <a:chExt cx="4816593" cy="359488"/>
          </a:xfrm>
        </p:grpSpPr>
        <p:sp>
          <p:nvSpPr>
            <p:cNvPr name="Freeform 8" id="8"/>
            <p:cNvSpPr/>
            <p:nvPr/>
          </p:nvSpPr>
          <p:spPr>
            <a:xfrm flipH="false" flipV="false" rot="0">
              <a:off x="0" y="0"/>
              <a:ext cx="4816592" cy="359488"/>
            </a:xfrm>
            <a:custGeom>
              <a:avLst/>
              <a:gdLst/>
              <a:ahLst/>
              <a:cxnLst/>
              <a:rect r="r" b="b" t="t" l="l"/>
              <a:pathLst>
                <a:path h="359488" w="4816592">
                  <a:moveTo>
                    <a:pt x="0" y="0"/>
                  </a:moveTo>
                  <a:lnTo>
                    <a:pt x="4816592" y="0"/>
                  </a:lnTo>
                  <a:lnTo>
                    <a:pt x="4816592" y="359488"/>
                  </a:lnTo>
                  <a:lnTo>
                    <a:pt x="0" y="359488"/>
                  </a:lnTo>
                  <a:close/>
                </a:path>
              </a:pathLst>
            </a:custGeom>
            <a:solidFill>
              <a:srgbClr val="E2FF80"/>
            </a:solidFill>
          </p:spPr>
        </p:sp>
        <p:sp>
          <p:nvSpPr>
            <p:cNvPr name="TextBox 9" id="9"/>
            <p:cNvSpPr txBox="true"/>
            <p:nvPr/>
          </p:nvSpPr>
          <p:spPr>
            <a:xfrm>
              <a:off x="0" y="-76200"/>
              <a:ext cx="4816593" cy="43568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55346" y="8454300"/>
            <a:ext cx="6180634" cy="2225361"/>
            <a:chOff x="0" y="0"/>
            <a:chExt cx="1627821" cy="586103"/>
          </a:xfrm>
        </p:grpSpPr>
        <p:sp>
          <p:nvSpPr>
            <p:cNvPr name="Freeform 11" id="11"/>
            <p:cNvSpPr/>
            <p:nvPr/>
          </p:nvSpPr>
          <p:spPr>
            <a:xfrm flipH="false" flipV="false" rot="0">
              <a:off x="0" y="0"/>
              <a:ext cx="1627821" cy="586103"/>
            </a:xfrm>
            <a:custGeom>
              <a:avLst/>
              <a:gdLst/>
              <a:ahLst/>
              <a:cxnLst/>
              <a:rect r="r" b="b" t="t" l="l"/>
              <a:pathLst>
                <a:path h="586103" w="1627821">
                  <a:moveTo>
                    <a:pt x="0" y="0"/>
                  </a:moveTo>
                  <a:lnTo>
                    <a:pt x="1627821" y="0"/>
                  </a:lnTo>
                  <a:lnTo>
                    <a:pt x="1627821" y="586103"/>
                  </a:lnTo>
                  <a:lnTo>
                    <a:pt x="0" y="586103"/>
                  </a:lnTo>
                  <a:close/>
                </a:path>
              </a:pathLst>
            </a:custGeom>
            <a:solidFill>
              <a:srgbClr val="C5E7B0"/>
            </a:solidFill>
          </p:spPr>
        </p:sp>
        <p:sp>
          <p:nvSpPr>
            <p:cNvPr name="TextBox 12" id="12"/>
            <p:cNvSpPr txBox="true"/>
            <p:nvPr/>
          </p:nvSpPr>
          <p:spPr>
            <a:xfrm>
              <a:off x="0" y="-76200"/>
              <a:ext cx="1627821" cy="66230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907763" y="0"/>
            <a:ext cx="380237" cy="4065169"/>
            <a:chOff x="0" y="0"/>
            <a:chExt cx="100145" cy="1070662"/>
          </a:xfrm>
        </p:grpSpPr>
        <p:sp>
          <p:nvSpPr>
            <p:cNvPr name="Freeform 14" id="14"/>
            <p:cNvSpPr/>
            <p:nvPr/>
          </p:nvSpPr>
          <p:spPr>
            <a:xfrm flipH="false" flipV="false" rot="0">
              <a:off x="0" y="0"/>
              <a:ext cx="100145" cy="1070662"/>
            </a:xfrm>
            <a:custGeom>
              <a:avLst/>
              <a:gdLst/>
              <a:ahLst/>
              <a:cxnLst/>
              <a:rect r="r" b="b" t="t" l="l"/>
              <a:pathLst>
                <a:path h="1070662" w="100145">
                  <a:moveTo>
                    <a:pt x="0" y="0"/>
                  </a:moveTo>
                  <a:lnTo>
                    <a:pt x="100145" y="0"/>
                  </a:lnTo>
                  <a:lnTo>
                    <a:pt x="100145" y="1070662"/>
                  </a:lnTo>
                  <a:lnTo>
                    <a:pt x="0" y="1070662"/>
                  </a:lnTo>
                  <a:close/>
                </a:path>
              </a:pathLst>
            </a:custGeom>
            <a:solidFill>
              <a:srgbClr val="E2FF80"/>
            </a:solidFill>
          </p:spPr>
        </p:sp>
        <p:sp>
          <p:nvSpPr>
            <p:cNvPr name="TextBox 15" id="15"/>
            <p:cNvSpPr txBox="true"/>
            <p:nvPr/>
          </p:nvSpPr>
          <p:spPr>
            <a:xfrm>
              <a:off x="0" y="-76200"/>
              <a:ext cx="100145" cy="114686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7907763" y="2666531"/>
            <a:ext cx="571428" cy="1398637"/>
            <a:chOff x="0" y="0"/>
            <a:chExt cx="150500" cy="368365"/>
          </a:xfrm>
        </p:grpSpPr>
        <p:sp>
          <p:nvSpPr>
            <p:cNvPr name="Freeform 17" id="17"/>
            <p:cNvSpPr/>
            <p:nvPr/>
          </p:nvSpPr>
          <p:spPr>
            <a:xfrm flipH="false" flipV="false" rot="0">
              <a:off x="0" y="0"/>
              <a:ext cx="150500" cy="368365"/>
            </a:xfrm>
            <a:custGeom>
              <a:avLst/>
              <a:gdLst/>
              <a:ahLst/>
              <a:cxnLst/>
              <a:rect r="r" b="b" t="t" l="l"/>
              <a:pathLst>
                <a:path h="368365" w="150500">
                  <a:moveTo>
                    <a:pt x="0" y="0"/>
                  </a:moveTo>
                  <a:lnTo>
                    <a:pt x="150500" y="0"/>
                  </a:lnTo>
                  <a:lnTo>
                    <a:pt x="150500" y="368365"/>
                  </a:lnTo>
                  <a:lnTo>
                    <a:pt x="0" y="368365"/>
                  </a:lnTo>
                  <a:close/>
                </a:path>
              </a:pathLst>
            </a:custGeom>
            <a:solidFill>
              <a:srgbClr val="C5E7B0"/>
            </a:solidFill>
          </p:spPr>
        </p:sp>
        <p:sp>
          <p:nvSpPr>
            <p:cNvPr name="TextBox 18" id="18"/>
            <p:cNvSpPr txBox="true"/>
            <p:nvPr/>
          </p:nvSpPr>
          <p:spPr>
            <a:xfrm>
              <a:off x="0" y="-76200"/>
              <a:ext cx="150500" cy="44456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4103043" y="738127"/>
            <a:ext cx="10081914" cy="1294457"/>
          </a:xfrm>
          <a:prstGeom prst="rect">
            <a:avLst/>
          </a:prstGeom>
        </p:spPr>
        <p:txBody>
          <a:bodyPr anchor="t" rtlCol="false" tIns="0" lIns="0" bIns="0" rIns="0">
            <a:spAutoFit/>
          </a:bodyPr>
          <a:lstStyle/>
          <a:p>
            <a:pPr algn="ctr">
              <a:lnSpc>
                <a:spcPts val="8847"/>
              </a:lnSpc>
            </a:pPr>
            <a:r>
              <a:rPr lang="en-US" b="true" sz="9616" spc="-644">
                <a:solidFill>
                  <a:srgbClr val="FFFFFF"/>
                </a:solidFill>
                <a:latin typeface="Telegraf Bold"/>
                <a:ea typeface="Telegraf Bold"/>
                <a:cs typeface="Telegraf Bold"/>
                <a:sym typeface="Telegraf Bold"/>
              </a:rPr>
              <a:t>MAJOR INPUTS</a:t>
            </a:r>
          </a:p>
        </p:txBody>
      </p:sp>
      <p:sp>
        <p:nvSpPr>
          <p:cNvPr name="TextBox 20" id="20"/>
          <p:cNvSpPr txBox="true"/>
          <p:nvPr/>
        </p:nvSpPr>
        <p:spPr>
          <a:xfrm rot="0">
            <a:off x="6105942" y="2315458"/>
            <a:ext cx="11521167" cy="4538345"/>
          </a:xfrm>
          <a:prstGeom prst="rect">
            <a:avLst/>
          </a:prstGeom>
        </p:spPr>
        <p:txBody>
          <a:bodyPr anchor="t" rtlCol="false" tIns="0" lIns="0" bIns="0" rIns="0">
            <a:spAutoFit/>
          </a:bodyPr>
          <a:lstStyle/>
          <a:p>
            <a:pPr algn="just">
              <a:lnSpc>
                <a:spcPts val="4480"/>
              </a:lnSpc>
              <a:spcBef>
                <a:spcPct val="0"/>
              </a:spcBef>
            </a:pPr>
            <a:r>
              <a:rPr lang="en-US" sz="3200">
                <a:solidFill>
                  <a:srgbClr val="FFFFFF"/>
                </a:solidFill>
                <a:latin typeface="Times New Roman MT"/>
                <a:ea typeface="Times New Roman MT"/>
                <a:cs typeface="Times New Roman MT"/>
                <a:sym typeface="Times New Roman MT"/>
              </a:rPr>
              <a:t>C) </a:t>
            </a:r>
            <a:r>
              <a:rPr lang="en-US" b="true" sz="3200">
                <a:solidFill>
                  <a:srgbClr val="FFFFFF"/>
                </a:solidFill>
                <a:latin typeface="Times New Roman MT Bold"/>
                <a:ea typeface="Times New Roman MT Bold"/>
                <a:cs typeface="Times New Roman MT Bold"/>
                <a:sym typeface="Times New Roman MT Bold"/>
              </a:rPr>
              <a:t>Bottom Portion – Pests, Diseas</a:t>
            </a:r>
            <a:r>
              <a:rPr lang="en-US" b="true" sz="3200">
                <a:solidFill>
                  <a:srgbClr val="FFFFFF"/>
                </a:solidFill>
                <a:latin typeface="Times New Roman MT Bold"/>
                <a:ea typeface="Times New Roman MT Bold"/>
                <a:cs typeface="Times New Roman MT Bold"/>
                <a:sym typeface="Times New Roman MT Bold"/>
              </a:rPr>
              <a:t>es, and Warnings</a:t>
            </a:r>
          </a:p>
          <a:p>
            <a:pPr algn="just">
              <a:lnSpc>
                <a:spcPts val="4480"/>
              </a:lnSpc>
              <a:spcBef>
                <a:spcPct val="0"/>
              </a:spcBef>
            </a:pPr>
            <a:r>
              <a:rPr lang="en-US" sz="3200">
                <a:solidFill>
                  <a:srgbClr val="FFFFFF"/>
                </a:solidFill>
                <a:latin typeface="Times New Roman MT"/>
                <a:ea typeface="Times New Roman MT"/>
                <a:cs typeface="Times New Roman MT"/>
                <a:sym typeface="Times New Roman MT"/>
              </a:rPr>
              <a:t> The bottom section indicates meteorological conditions that favor pest and disease o</a:t>
            </a:r>
            <a:r>
              <a:rPr lang="en-US" sz="3200">
                <a:solidFill>
                  <a:srgbClr val="FFFFFF"/>
                </a:solidFill>
                <a:latin typeface="Times New Roman MT"/>
                <a:ea typeface="Times New Roman MT"/>
                <a:cs typeface="Times New Roman MT"/>
                <a:sym typeface="Times New Roman MT"/>
              </a:rPr>
              <a:t>u</a:t>
            </a:r>
            <a:r>
              <a:rPr lang="en-US" sz="3200">
                <a:solidFill>
                  <a:srgbClr val="FFFFFF"/>
                </a:solidFill>
                <a:latin typeface="Times New Roman MT"/>
                <a:ea typeface="Times New Roman MT"/>
                <a:cs typeface="Times New Roman MT"/>
                <a:sym typeface="Times New Roman MT"/>
              </a:rPr>
              <a:t>t</a:t>
            </a:r>
            <a:r>
              <a:rPr lang="en-US" sz="3200">
                <a:solidFill>
                  <a:srgbClr val="FFFFFF"/>
                </a:solidFill>
                <a:latin typeface="Times New Roman MT"/>
                <a:ea typeface="Times New Roman MT"/>
                <a:cs typeface="Times New Roman MT"/>
                <a:sym typeface="Times New Roman MT"/>
              </a:rPr>
              <a:t>b</a:t>
            </a:r>
            <a:r>
              <a:rPr lang="en-US" sz="3200">
                <a:solidFill>
                  <a:srgbClr val="FFFFFF"/>
                </a:solidFill>
                <a:latin typeface="Times New Roman MT"/>
                <a:ea typeface="Times New Roman MT"/>
                <a:cs typeface="Times New Roman MT"/>
                <a:sym typeface="Times New Roman MT"/>
              </a:rPr>
              <a:t>re</a:t>
            </a:r>
            <a:r>
              <a:rPr lang="en-US" sz="3200">
                <a:solidFill>
                  <a:srgbClr val="FFFFFF"/>
                </a:solidFill>
                <a:latin typeface="Times New Roman MT"/>
                <a:ea typeface="Times New Roman MT"/>
                <a:cs typeface="Times New Roman MT"/>
                <a:sym typeface="Times New Roman MT"/>
              </a:rPr>
              <a:t>aks</a:t>
            </a:r>
            <a:r>
              <a:rPr lang="en-US" sz="3200">
                <a:solidFill>
                  <a:srgbClr val="FFFFFF"/>
                </a:solidFill>
                <a:latin typeface="Times New Roman MT"/>
                <a:ea typeface="Times New Roman MT"/>
                <a:cs typeface="Times New Roman MT"/>
                <a:sym typeface="Times New Roman MT"/>
              </a:rPr>
              <a:t> and </a:t>
            </a:r>
            <a:r>
              <a:rPr lang="en-US" sz="3200">
                <a:solidFill>
                  <a:srgbClr val="FFFFFF"/>
                </a:solidFill>
                <a:latin typeface="Times New Roman MT"/>
                <a:ea typeface="Times New Roman MT"/>
                <a:cs typeface="Times New Roman MT"/>
                <a:sym typeface="Times New Roman MT"/>
              </a:rPr>
              <a:t>sh</a:t>
            </a:r>
            <a:r>
              <a:rPr lang="en-US" sz="3200">
                <a:solidFill>
                  <a:srgbClr val="FFFFFF"/>
                </a:solidFill>
                <a:latin typeface="Times New Roman MT"/>
                <a:ea typeface="Times New Roman MT"/>
                <a:cs typeface="Times New Roman MT"/>
                <a:sym typeface="Times New Roman MT"/>
              </a:rPr>
              <a:t>ow</a:t>
            </a:r>
            <a:r>
              <a:rPr lang="en-US" sz="3200">
                <a:solidFill>
                  <a:srgbClr val="FFFFFF"/>
                </a:solidFill>
                <a:latin typeface="Times New Roman MT"/>
                <a:ea typeface="Times New Roman MT"/>
                <a:cs typeface="Times New Roman MT"/>
                <a:sym typeface="Times New Roman MT"/>
              </a:rPr>
              <a:t>s </a:t>
            </a:r>
            <a:r>
              <a:rPr lang="en-US" sz="3200">
                <a:solidFill>
                  <a:srgbClr val="FFFFFF"/>
                </a:solidFill>
                <a:latin typeface="Times New Roman MT"/>
                <a:ea typeface="Times New Roman MT"/>
                <a:cs typeface="Times New Roman MT"/>
                <a:sym typeface="Times New Roman MT"/>
              </a:rPr>
              <a:t>th</a:t>
            </a:r>
            <a:r>
              <a:rPr lang="en-US" sz="3200">
                <a:solidFill>
                  <a:srgbClr val="FFFFFF"/>
                </a:solidFill>
                <a:latin typeface="Times New Roman MT"/>
                <a:ea typeface="Times New Roman MT"/>
                <a:cs typeface="Times New Roman MT"/>
                <a:sym typeface="Times New Roman MT"/>
              </a:rPr>
              <a:t>e</a:t>
            </a:r>
            <a:r>
              <a:rPr lang="en-US" sz="3200">
                <a:solidFill>
                  <a:srgbClr val="FFFFFF"/>
                </a:solidFill>
                <a:latin typeface="Times New Roman MT"/>
                <a:ea typeface="Times New Roman MT"/>
                <a:cs typeface="Times New Roman MT"/>
                <a:sym typeface="Times New Roman MT"/>
              </a:rPr>
              <a:t> s</a:t>
            </a:r>
            <a:r>
              <a:rPr lang="en-US" sz="3200">
                <a:solidFill>
                  <a:srgbClr val="FFFFFF"/>
                </a:solidFill>
                <a:latin typeface="Times New Roman MT"/>
                <a:ea typeface="Times New Roman MT"/>
                <a:cs typeface="Times New Roman MT"/>
                <a:sym typeface="Times New Roman MT"/>
              </a:rPr>
              <a:t>u</a:t>
            </a:r>
            <a:r>
              <a:rPr lang="en-US" sz="3200">
                <a:solidFill>
                  <a:srgbClr val="FFFFFF"/>
                </a:solidFill>
                <a:latin typeface="Times New Roman MT"/>
                <a:ea typeface="Times New Roman MT"/>
                <a:cs typeface="Times New Roman MT"/>
                <a:sym typeface="Times New Roman MT"/>
              </a:rPr>
              <a:t>s</a:t>
            </a:r>
            <a:r>
              <a:rPr lang="en-US" sz="3200">
                <a:solidFill>
                  <a:srgbClr val="FFFFFF"/>
                </a:solidFill>
                <a:latin typeface="Times New Roman MT"/>
                <a:ea typeface="Times New Roman MT"/>
                <a:cs typeface="Times New Roman MT"/>
                <a:sym typeface="Times New Roman MT"/>
              </a:rPr>
              <a:t>c</a:t>
            </a:r>
            <a:r>
              <a:rPr lang="en-US" sz="3200">
                <a:solidFill>
                  <a:srgbClr val="FFFFFF"/>
                </a:solidFill>
                <a:latin typeface="Times New Roman MT"/>
                <a:ea typeface="Times New Roman MT"/>
                <a:cs typeface="Times New Roman MT"/>
                <a:sym typeface="Times New Roman MT"/>
              </a:rPr>
              <a:t>eptible crop stages. If weather conditions align with pest/disease risk and inoculum is present, outbreaks may occur. This part helps agrometeorologists issue weather-based advisories for plant protection measures, ensuring timely control and reducing yield losses.</a:t>
            </a:r>
          </a:p>
          <a:p>
            <a:pPr algn="just">
              <a:lnSpc>
                <a:spcPts val="448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0" y="-99262"/>
            <a:ext cx="5825288" cy="10386262"/>
            <a:chOff x="0" y="0"/>
            <a:chExt cx="1534232" cy="2735477"/>
          </a:xfrm>
        </p:grpSpPr>
        <p:sp>
          <p:nvSpPr>
            <p:cNvPr name="Freeform 3" id="3"/>
            <p:cNvSpPr/>
            <p:nvPr/>
          </p:nvSpPr>
          <p:spPr>
            <a:xfrm flipH="false" flipV="false" rot="0">
              <a:off x="0" y="0"/>
              <a:ext cx="1534232" cy="2735476"/>
            </a:xfrm>
            <a:custGeom>
              <a:avLst/>
              <a:gdLst/>
              <a:ahLst/>
              <a:cxnLst/>
              <a:rect r="r" b="b" t="t" l="l"/>
              <a:pathLst>
                <a:path h="2735476" w="1534232">
                  <a:moveTo>
                    <a:pt x="0" y="0"/>
                  </a:moveTo>
                  <a:lnTo>
                    <a:pt x="1534232" y="0"/>
                  </a:lnTo>
                  <a:lnTo>
                    <a:pt x="1534232" y="2735476"/>
                  </a:lnTo>
                  <a:lnTo>
                    <a:pt x="0" y="2735476"/>
                  </a:lnTo>
                  <a:close/>
                </a:path>
              </a:pathLst>
            </a:custGeom>
            <a:solidFill>
              <a:srgbClr val="C5E7B0"/>
            </a:solidFill>
          </p:spPr>
        </p:sp>
        <p:sp>
          <p:nvSpPr>
            <p:cNvPr name="TextBox 4" id="4"/>
            <p:cNvSpPr txBox="true"/>
            <p:nvPr/>
          </p:nvSpPr>
          <p:spPr>
            <a:xfrm>
              <a:off x="0" y="-76200"/>
              <a:ext cx="1534232" cy="281167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5825288" cy="8454300"/>
            <a:chOff x="0" y="0"/>
            <a:chExt cx="688405" cy="999089"/>
          </a:xfrm>
        </p:grpSpPr>
        <p:sp>
          <p:nvSpPr>
            <p:cNvPr name="Freeform 6" id="6"/>
            <p:cNvSpPr/>
            <p:nvPr/>
          </p:nvSpPr>
          <p:spPr>
            <a:xfrm flipH="false" flipV="false" rot="0">
              <a:off x="0" y="0"/>
              <a:ext cx="688405" cy="999089"/>
            </a:xfrm>
            <a:custGeom>
              <a:avLst/>
              <a:gdLst/>
              <a:ahLst/>
              <a:cxnLst/>
              <a:rect r="r" b="b" t="t" l="l"/>
              <a:pathLst>
                <a:path h="999089" w="688405">
                  <a:moveTo>
                    <a:pt x="0" y="0"/>
                  </a:moveTo>
                  <a:lnTo>
                    <a:pt x="688405" y="0"/>
                  </a:lnTo>
                  <a:lnTo>
                    <a:pt x="688405" y="999089"/>
                  </a:lnTo>
                  <a:lnTo>
                    <a:pt x="0" y="999089"/>
                  </a:lnTo>
                  <a:close/>
                </a:path>
              </a:pathLst>
            </a:custGeom>
            <a:blipFill>
              <a:blip r:embed="rId2"/>
              <a:stretch>
                <a:fillRect l="0" t="-11247" r="0" b="-11247"/>
              </a:stretch>
            </a:blipFill>
          </p:spPr>
        </p:sp>
      </p:grpSp>
      <p:grpSp>
        <p:nvGrpSpPr>
          <p:cNvPr name="Group 7" id="7"/>
          <p:cNvGrpSpPr/>
          <p:nvPr/>
        </p:nvGrpSpPr>
        <p:grpSpPr>
          <a:xfrm rot="0">
            <a:off x="0" y="9241700"/>
            <a:ext cx="18288000" cy="1364929"/>
            <a:chOff x="0" y="0"/>
            <a:chExt cx="4816593" cy="359488"/>
          </a:xfrm>
        </p:grpSpPr>
        <p:sp>
          <p:nvSpPr>
            <p:cNvPr name="Freeform 8" id="8"/>
            <p:cNvSpPr/>
            <p:nvPr/>
          </p:nvSpPr>
          <p:spPr>
            <a:xfrm flipH="false" flipV="false" rot="0">
              <a:off x="0" y="0"/>
              <a:ext cx="4816592" cy="359488"/>
            </a:xfrm>
            <a:custGeom>
              <a:avLst/>
              <a:gdLst/>
              <a:ahLst/>
              <a:cxnLst/>
              <a:rect r="r" b="b" t="t" l="l"/>
              <a:pathLst>
                <a:path h="359488" w="4816592">
                  <a:moveTo>
                    <a:pt x="0" y="0"/>
                  </a:moveTo>
                  <a:lnTo>
                    <a:pt x="4816592" y="0"/>
                  </a:lnTo>
                  <a:lnTo>
                    <a:pt x="4816592" y="359488"/>
                  </a:lnTo>
                  <a:lnTo>
                    <a:pt x="0" y="359488"/>
                  </a:lnTo>
                  <a:close/>
                </a:path>
              </a:pathLst>
            </a:custGeom>
            <a:solidFill>
              <a:srgbClr val="E2FF80"/>
            </a:solidFill>
          </p:spPr>
        </p:sp>
        <p:sp>
          <p:nvSpPr>
            <p:cNvPr name="TextBox 9" id="9"/>
            <p:cNvSpPr txBox="true"/>
            <p:nvPr/>
          </p:nvSpPr>
          <p:spPr>
            <a:xfrm>
              <a:off x="0" y="-76200"/>
              <a:ext cx="4816593" cy="43568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55346" y="8454300"/>
            <a:ext cx="6180634" cy="2225361"/>
            <a:chOff x="0" y="0"/>
            <a:chExt cx="1627821" cy="586103"/>
          </a:xfrm>
        </p:grpSpPr>
        <p:sp>
          <p:nvSpPr>
            <p:cNvPr name="Freeform 11" id="11"/>
            <p:cNvSpPr/>
            <p:nvPr/>
          </p:nvSpPr>
          <p:spPr>
            <a:xfrm flipH="false" flipV="false" rot="0">
              <a:off x="0" y="0"/>
              <a:ext cx="1627821" cy="586103"/>
            </a:xfrm>
            <a:custGeom>
              <a:avLst/>
              <a:gdLst/>
              <a:ahLst/>
              <a:cxnLst/>
              <a:rect r="r" b="b" t="t" l="l"/>
              <a:pathLst>
                <a:path h="586103" w="1627821">
                  <a:moveTo>
                    <a:pt x="0" y="0"/>
                  </a:moveTo>
                  <a:lnTo>
                    <a:pt x="1627821" y="0"/>
                  </a:lnTo>
                  <a:lnTo>
                    <a:pt x="1627821" y="586103"/>
                  </a:lnTo>
                  <a:lnTo>
                    <a:pt x="0" y="586103"/>
                  </a:lnTo>
                  <a:close/>
                </a:path>
              </a:pathLst>
            </a:custGeom>
            <a:solidFill>
              <a:srgbClr val="C5E7B0"/>
            </a:solidFill>
          </p:spPr>
        </p:sp>
        <p:sp>
          <p:nvSpPr>
            <p:cNvPr name="TextBox 12" id="12"/>
            <p:cNvSpPr txBox="true"/>
            <p:nvPr/>
          </p:nvSpPr>
          <p:spPr>
            <a:xfrm>
              <a:off x="0" y="-76200"/>
              <a:ext cx="1627821" cy="66230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907763" y="0"/>
            <a:ext cx="380237" cy="4065169"/>
            <a:chOff x="0" y="0"/>
            <a:chExt cx="100145" cy="1070662"/>
          </a:xfrm>
        </p:grpSpPr>
        <p:sp>
          <p:nvSpPr>
            <p:cNvPr name="Freeform 14" id="14"/>
            <p:cNvSpPr/>
            <p:nvPr/>
          </p:nvSpPr>
          <p:spPr>
            <a:xfrm flipH="false" flipV="false" rot="0">
              <a:off x="0" y="0"/>
              <a:ext cx="100145" cy="1070662"/>
            </a:xfrm>
            <a:custGeom>
              <a:avLst/>
              <a:gdLst/>
              <a:ahLst/>
              <a:cxnLst/>
              <a:rect r="r" b="b" t="t" l="l"/>
              <a:pathLst>
                <a:path h="1070662" w="100145">
                  <a:moveTo>
                    <a:pt x="0" y="0"/>
                  </a:moveTo>
                  <a:lnTo>
                    <a:pt x="100145" y="0"/>
                  </a:lnTo>
                  <a:lnTo>
                    <a:pt x="100145" y="1070662"/>
                  </a:lnTo>
                  <a:lnTo>
                    <a:pt x="0" y="1070662"/>
                  </a:lnTo>
                  <a:close/>
                </a:path>
              </a:pathLst>
            </a:custGeom>
            <a:solidFill>
              <a:srgbClr val="E2FF80"/>
            </a:solidFill>
          </p:spPr>
        </p:sp>
        <p:sp>
          <p:nvSpPr>
            <p:cNvPr name="TextBox 15" id="15"/>
            <p:cNvSpPr txBox="true"/>
            <p:nvPr/>
          </p:nvSpPr>
          <p:spPr>
            <a:xfrm>
              <a:off x="0" y="-76200"/>
              <a:ext cx="100145" cy="114686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7907763" y="2666531"/>
            <a:ext cx="571428" cy="1398637"/>
            <a:chOff x="0" y="0"/>
            <a:chExt cx="150500" cy="368365"/>
          </a:xfrm>
        </p:grpSpPr>
        <p:sp>
          <p:nvSpPr>
            <p:cNvPr name="Freeform 17" id="17"/>
            <p:cNvSpPr/>
            <p:nvPr/>
          </p:nvSpPr>
          <p:spPr>
            <a:xfrm flipH="false" flipV="false" rot="0">
              <a:off x="0" y="0"/>
              <a:ext cx="150500" cy="368365"/>
            </a:xfrm>
            <a:custGeom>
              <a:avLst/>
              <a:gdLst/>
              <a:ahLst/>
              <a:cxnLst/>
              <a:rect r="r" b="b" t="t" l="l"/>
              <a:pathLst>
                <a:path h="368365" w="150500">
                  <a:moveTo>
                    <a:pt x="0" y="0"/>
                  </a:moveTo>
                  <a:lnTo>
                    <a:pt x="150500" y="0"/>
                  </a:lnTo>
                  <a:lnTo>
                    <a:pt x="150500" y="368365"/>
                  </a:lnTo>
                  <a:lnTo>
                    <a:pt x="0" y="368365"/>
                  </a:lnTo>
                  <a:close/>
                </a:path>
              </a:pathLst>
            </a:custGeom>
            <a:solidFill>
              <a:srgbClr val="C5E7B0"/>
            </a:solidFill>
          </p:spPr>
        </p:sp>
        <p:sp>
          <p:nvSpPr>
            <p:cNvPr name="TextBox 18" id="18"/>
            <p:cNvSpPr txBox="true"/>
            <p:nvPr/>
          </p:nvSpPr>
          <p:spPr>
            <a:xfrm>
              <a:off x="0" y="-76200"/>
              <a:ext cx="150500" cy="44456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6386595" y="535940"/>
            <a:ext cx="11521167" cy="8214360"/>
          </a:xfrm>
          <a:prstGeom prst="rect">
            <a:avLst/>
          </a:prstGeom>
        </p:spPr>
        <p:txBody>
          <a:bodyPr anchor="t" rtlCol="false" tIns="0" lIns="0" bIns="0" rIns="0">
            <a:spAutoFit/>
          </a:bodyPr>
          <a:lstStyle/>
          <a:p>
            <a:pPr algn="just">
              <a:lnSpc>
                <a:spcPts val="5599"/>
              </a:lnSpc>
            </a:pPr>
            <a:r>
              <a:rPr lang="en-US" sz="3999" b="true">
                <a:solidFill>
                  <a:srgbClr val="FFFFFF"/>
                </a:solidFill>
                <a:latin typeface="Times New Roman MT Bold"/>
                <a:ea typeface="Times New Roman MT Bold"/>
                <a:cs typeface="Times New Roman MT Bold"/>
                <a:sym typeface="Times New Roman MT Bold"/>
              </a:rPr>
              <a:t>Applications of Crop Weather Calendars</a:t>
            </a:r>
          </a:p>
          <a:p>
            <a:pPr algn="just" marL="690881" indent="-345440" lvl="1">
              <a:lnSpc>
                <a:spcPts val="4480"/>
              </a:lnSpc>
              <a:spcBef>
                <a:spcPct val="0"/>
              </a:spcBef>
              <a:buFont typeface="Arial"/>
              <a:buChar char="•"/>
            </a:pPr>
            <a:r>
              <a:rPr lang="en-US" sz="3200">
                <a:solidFill>
                  <a:srgbClr val="FFFFFF"/>
                </a:solidFill>
                <a:latin typeface="Times New Roman MT"/>
                <a:ea typeface="Times New Roman MT"/>
                <a:cs typeface="Times New Roman MT"/>
                <a:sym typeface="Times New Roman MT"/>
              </a:rPr>
              <a:t>P</a:t>
            </a:r>
            <a:r>
              <a:rPr lang="en-US" sz="3200">
                <a:solidFill>
                  <a:srgbClr val="FFFFFF"/>
                </a:solidFill>
                <a:latin typeface="Times New Roman MT"/>
                <a:ea typeface="Times New Roman MT"/>
                <a:cs typeface="Times New Roman MT"/>
                <a:sym typeface="Times New Roman MT"/>
              </a:rPr>
              <a:t>rovid</a:t>
            </a:r>
            <a:r>
              <a:rPr lang="en-US" sz="3200">
                <a:solidFill>
                  <a:srgbClr val="FFFFFF"/>
                </a:solidFill>
                <a:latin typeface="Times New Roman MT"/>
                <a:ea typeface="Times New Roman MT"/>
                <a:cs typeface="Times New Roman MT"/>
                <a:sym typeface="Times New Roman MT"/>
              </a:rPr>
              <a:t>es</a:t>
            </a:r>
            <a:r>
              <a:rPr lang="en-US" sz="3200">
                <a:solidFill>
                  <a:srgbClr val="FFFFFF"/>
                </a:solidFill>
                <a:latin typeface="Times New Roman MT"/>
                <a:ea typeface="Times New Roman MT"/>
                <a:cs typeface="Times New Roman MT"/>
                <a:sym typeface="Times New Roman MT"/>
              </a:rPr>
              <a:t> s</a:t>
            </a:r>
            <a:r>
              <a:rPr lang="en-US" sz="3200">
                <a:solidFill>
                  <a:srgbClr val="FFFFFF"/>
                </a:solidFill>
                <a:latin typeface="Times New Roman MT"/>
                <a:ea typeface="Times New Roman MT"/>
                <a:cs typeface="Times New Roman MT"/>
                <a:sym typeface="Times New Roman MT"/>
              </a:rPr>
              <a:t>t</a:t>
            </a:r>
            <a:r>
              <a:rPr lang="en-US" sz="3200">
                <a:solidFill>
                  <a:srgbClr val="FFFFFF"/>
                </a:solidFill>
                <a:latin typeface="Times New Roman MT"/>
                <a:ea typeface="Times New Roman MT"/>
                <a:cs typeface="Times New Roman MT"/>
                <a:sym typeface="Times New Roman MT"/>
              </a:rPr>
              <a:t>age-wi</a:t>
            </a:r>
            <a:r>
              <a:rPr lang="en-US" sz="3200">
                <a:solidFill>
                  <a:srgbClr val="FFFFFF"/>
                </a:solidFill>
                <a:latin typeface="Times New Roman MT"/>
                <a:ea typeface="Times New Roman MT"/>
                <a:cs typeface="Times New Roman MT"/>
                <a:sym typeface="Times New Roman MT"/>
              </a:rPr>
              <a:t>s</a:t>
            </a:r>
            <a:r>
              <a:rPr lang="en-US" sz="3200">
                <a:solidFill>
                  <a:srgbClr val="FFFFFF"/>
                </a:solidFill>
                <a:latin typeface="Times New Roman MT"/>
                <a:ea typeface="Times New Roman MT"/>
                <a:cs typeface="Times New Roman MT"/>
                <a:sym typeface="Times New Roman MT"/>
              </a:rPr>
              <a:t>e</a:t>
            </a:r>
            <a:r>
              <a:rPr lang="en-US" sz="3200">
                <a:solidFill>
                  <a:srgbClr val="FFFFFF"/>
                </a:solidFill>
                <a:latin typeface="Times New Roman MT"/>
                <a:ea typeface="Times New Roman MT"/>
                <a:cs typeface="Times New Roman MT"/>
                <a:sym typeface="Times New Roman MT"/>
              </a:rPr>
              <a:t> </a:t>
            </a:r>
            <a:r>
              <a:rPr lang="en-US" sz="3200">
                <a:solidFill>
                  <a:srgbClr val="FFFFFF"/>
                </a:solidFill>
                <a:latin typeface="Times New Roman MT"/>
                <a:ea typeface="Times New Roman MT"/>
                <a:cs typeface="Times New Roman MT"/>
                <a:sym typeface="Times New Roman MT"/>
              </a:rPr>
              <a:t>t</a:t>
            </a:r>
            <a:r>
              <a:rPr lang="en-US" sz="3200">
                <a:solidFill>
                  <a:srgbClr val="FFFFFF"/>
                </a:solidFill>
                <a:latin typeface="Times New Roman MT"/>
                <a:ea typeface="Times New Roman MT"/>
                <a:cs typeface="Times New Roman MT"/>
                <a:sym typeface="Times New Roman MT"/>
              </a:rPr>
              <a:t>i</a:t>
            </a:r>
            <a:r>
              <a:rPr lang="en-US" sz="3200">
                <a:solidFill>
                  <a:srgbClr val="FFFFFF"/>
                </a:solidFill>
                <a:latin typeface="Times New Roman MT"/>
                <a:ea typeface="Times New Roman MT"/>
                <a:cs typeface="Times New Roman MT"/>
                <a:sym typeface="Times New Roman MT"/>
              </a:rPr>
              <a:t>m</a:t>
            </a:r>
            <a:r>
              <a:rPr lang="en-US" sz="3200">
                <a:solidFill>
                  <a:srgbClr val="FFFFFF"/>
                </a:solidFill>
                <a:latin typeface="Times New Roman MT"/>
                <a:ea typeface="Times New Roman MT"/>
                <a:cs typeface="Times New Roman MT"/>
                <a:sym typeface="Times New Roman MT"/>
              </a:rPr>
              <a:t>e</a:t>
            </a:r>
            <a:r>
              <a:rPr lang="en-US" sz="3200">
                <a:solidFill>
                  <a:srgbClr val="FFFFFF"/>
                </a:solidFill>
                <a:latin typeface="Times New Roman MT"/>
                <a:ea typeface="Times New Roman MT"/>
                <a:cs typeface="Times New Roman MT"/>
                <a:sym typeface="Times New Roman MT"/>
              </a:rPr>
              <a:t>lin</a:t>
            </a:r>
            <a:r>
              <a:rPr lang="en-US" sz="3200">
                <a:solidFill>
                  <a:srgbClr val="FFFFFF"/>
                </a:solidFill>
                <a:latin typeface="Times New Roman MT"/>
                <a:ea typeface="Times New Roman MT"/>
                <a:cs typeface="Times New Roman MT"/>
                <a:sym typeface="Times New Roman MT"/>
              </a:rPr>
              <a:t>e</a:t>
            </a:r>
            <a:r>
              <a:rPr lang="en-US" sz="3200">
                <a:solidFill>
                  <a:srgbClr val="FFFFFF"/>
                </a:solidFill>
                <a:latin typeface="Times New Roman MT"/>
                <a:ea typeface="Times New Roman MT"/>
                <a:cs typeface="Times New Roman MT"/>
                <a:sym typeface="Times New Roman MT"/>
              </a:rPr>
              <a:t> for crop</a:t>
            </a:r>
            <a:r>
              <a:rPr lang="en-US" sz="3200">
                <a:solidFill>
                  <a:srgbClr val="FFFFFF"/>
                </a:solidFill>
                <a:latin typeface="Times New Roman MT"/>
                <a:ea typeface="Times New Roman MT"/>
                <a:cs typeface="Times New Roman MT"/>
                <a:sym typeface="Times New Roman MT"/>
              </a:rPr>
              <a:t> </a:t>
            </a:r>
            <a:r>
              <a:rPr lang="en-US" sz="3200">
                <a:solidFill>
                  <a:srgbClr val="FFFFFF"/>
                </a:solidFill>
                <a:latin typeface="Times New Roman MT"/>
                <a:ea typeface="Times New Roman MT"/>
                <a:cs typeface="Times New Roman MT"/>
                <a:sym typeface="Times New Roman MT"/>
              </a:rPr>
              <a:t>pl</a:t>
            </a:r>
            <a:r>
              <a:rPr lang="en-US" sz="3200">
                <a:solidFill>
                  <a:srgbClr val="FFFFFF"/>
                </a:solidFill>
                <a:latin typeface="Times New Roman MT"/>
                <a:ea typeface="Times New Roman MT"/>
                <a:cs typeface="Times New Roman MT"/>
                <a:sym typeface="Times New Roman MT"/>
              </a:rPr>
              <a:t>an</a:t>
            </a:r>
            <a:r>
              <a:rPr lang="en-US" sz="3200">
                <a:solidFill>
                  <a:srgbClr val="FFFFFF"/>
                </a:solidFill>
                <a:latin typeface="Times New Roman MT"/>
                <a:ea typeface="Times New Roman MT"/>
                <a:cs typeface="Times New Roman MT"/>
                <a:sym typeface="Times New Roman MT"/>
              </a:rPr>
              <a:t>ning</a:t>
            </a:r>
            <a:r>
              <a:rPr lang="en-US" sz="3200">
                <a:solidFill>
                  <a:srgbClr val="FFFFFF"/>
                </a:solidFill>
                <a:latin typeface="Times New Roman MT"/>
                <a:ea typeface="Times New Roman MT"/>
                <a:cs typeface="Times New Roman MT"/>
                <a:sym typeface="Times New Roman MT"/>
              </a:rPr>
              <a:t> an</a:t>
            </a:r>
            <a:r>
              <a:rPr lang="en-US" sz="3200">
                <a:solidFill>
                  <a:srgbClr val="FFFFFF"/>
                </a:solidFill>
                <a:latin typeface="Times New Roman MT"/>
                <a:ea typeface="Times New Roman MT"/>
                <a:cs typeface="Times New Roman MT"/>
                <a:sym typeface="Times New Roman MT"/>
              </a:rPr>
              <a:t>d schedul</a:t>
            </a:r>
            <a:r>
              <a:rPr lang="en-US" sz="3200">
                <a:solidFill>
                  <a:srgbClr val="FFFFFF"/>
                </a:solidFill>
                <a:latin typeface="Times New Roman MT"/>
                <a:ea typeface="Times New Roman MT"/>
                <a:cs typeface="Times New Roman MT"/>
                <a:sym typeface="Times New Roman MT"/>
              </a:rPr>
              <a:t>ing</a:t>
            </a:r>
            <a:r>
              <a:rPr lang="en-US" sz="3200">
                <a:solidFill>
                  <a:srgbClr val="FFFFFF"/>
                </a:solidFill>
                <a:latin typeface="Times New Roman MT"/>
                <a:ea typeface="Times New Roman MT"/>
                <a:cs typeface="Times New Roman MT"/>
                <a:sym typeface="Times New Roman MT"/>
              </a:rPr>
              <a:t>.</a:t>
            </a:r>
          </a:p>
          <a:p>
            <a:pPr algn="just" marL="690881" indent="-345440" lvl="1">
              <a:lnSpc>
                <a:spcPts val="4480"/>
              </a:lnSpc>
              <a:spcBef>
                <a:spcPct val="0"/>
              </a:spcBef>
              <a:buFont typeface="Arial"/>
              <a:buChar char="•"/>
            </a:pPr>
            <a:r>
              <a:rPr lang="en-US" sz="3200">
                <a:solidFill>
                  <a:srgbClr val="FFFFFF"/>
                </a:solidFill>
                <a:latin typeface="Times New Roman MT"/>
                <a:ea typeface="Times New Roman MT"/>
                <a:cs typeface="Times New Roman MT"/>
                <a:sym typeface="Times New Roman MT"/>
              </a:rPr>
              <a:t>Indicates critical growth stages for timely irrigation.</a:t>
            </a:r>
          </a:p>
          <a:p>
            <a:pPr algn="just" marL="690881" indent="-345440" lvl="1">
              <a:lnSpc>
                <a:spcPts val="4480"/>
              </a:lnSpc>
              <a:spcBef>
                <a:spcPct val="0"/>
              </a:spcBef>
              <a:buFont typeface="Arial"/>
              <a:buChar char="•"/>
            </a:pPr>
            <a:r>
              <a:rPr lang="en-US" sz="3200">
                <a:solidFill>
                  <a:srgbClr val="FFFFFF"/>
                </a:solidFill>
                <a:latin typeface="Times New Roman MT"/>
                <a:ea typeface="Times New Roman MT"/>
                <a:cs typeface="Times New Roman MT"/>
                <a:sym typeface="Times New Roman MT"/>
              </a:rPr>
              <a:t>Guides proper timing of fertilizer and nutrient application.</a:t>
            </a:r>
          </a:p>
          <a:p>
            <a:pPr algn="just" marL="690881" indent="-345440" lvl="1">
              <a:lnSpc>
                <a:spcPts val="4480"/>
              </a:lnSpc>
              <a:spcBef>
                <a:spcPct val="0"/>
              </a:spcBef>
              <a:buFont typeface="Arial"/>
              <a:buChar char="•"/>
            </a:pPr>
            <a:r>
              <a:rPr lang="en-US" sz="3200">
                <a:solidFill>
                  <a:srgbClr val="FFFFFF"/>
                </a:solidFill>
                <a:latin typeface="Times New Roman MT"/>
                <a:ea typeface="Times New Roman MT"/>
                <a:cs typeface="Times New Roman MT"/>
                <a:sym typeface="Times New Roman MT"/>
              </a:rPr>
              <a:t>Highlights weather conditions favorable for pests and diseases.</a:t>
            </a:r>
          </a:p>
          <a:p>
            <a:pPr algn="just" marL="690881" indent="-345440" lvl="1">
              <a:lnSpc>
                <a:spcPts val="4480"/>
              </a:lnSpc>
              <a:spcBef>
                <a:spcPct val="0"/>
              </a:spcBef>
              <a:buFont typeface="Arial"/>
              <a:buChar char="•"/>
            </a:pPr>
            <a:r>
              <a:rPr lang="en-US" sz="3200">
                <a:solidFill>
                  <a:srgbClr val="FFFFFF"/>
                </a:solidFill>
                <a:latin typeface="Times New Roman MT"/>
                <a:ea typeface="Times New Roman MT"/>
                <a:cs typeface="Times New Roman MT"/>
                <a:sym typeface="Times New Roman MT"/>
              </a:rPr>
              <a:t>Supports varietal adaptation and regional crop suitability.</a:t>
            </a:r>
          </a:p>
          <a:p>
            <a:pPr algn="just">
              <a:lnSpc>
                <a:spcPts val="5599"/>
              </a:lnSpc>
              <a:spcBef>
                <a:spcPct val="0"/>
              </a:spcBef>
            </a:pPr>
            <a:r>
              <a:rPr lang="en-US" b="true" sz="3999">
                <a:solidFill>
                  <a:srgbClr val="FFFFFF"/>
                </a:solidFill>
                <a:latin typeface="Times New Roman MT Bold"/>
                <a:ea typeface="Times New Roman MT Bold"/>
                <a:cs typeface="Times New Roman MT Bold"/>
                <a:sym typeface="Times New Roman MT Bold"/>
              </a:rPr>
              <a:t>Limitations of Crop Weather Calendars</a:t>
            </a:r>
          </a:p>
          <a:p>
            <a:pPr algn="just" marL="690881" indent="-345440" lvl="1">
              <a:lnSpc>
                <a:spcPts val="4480"/>
              </a:lnSpc>
              <a:spcBef>
                <a:spcPct val="0"/>
              </a:spcBef>
              <a:buFont typeface="Arial"/>
              <a:buChar char="•"/>
            </a:pPr>
            <a:r>
              <a:rPr lang="en-US" sz="3200">
                <a:solidFill>
                  <a:srgbClr val="FFFFFF"/>
                </a:solidFill>
                <a:latin typeface="Times New Roman MT"/>
                <a:ea typeface="Times New Roman MT"/>
                <a:cs typeface="Times New Roman MT"/>
                <a:sym typeface="Times New Roman MT"/>
              </a:rPr>
              <a:t>Based on long-term averages, not real-time weather.</a:t>
            </a:r>
          </a:p>
          <a:p>
            <a:pPr algn="just" marL="690881" indent="-345440" lvl="1">
              <a:lnSpc>
                <a:spcPts val="4480"/>
              </a:lnSpc>
              <a:spcBef>
                <a:spcPct val="0"/>
              </a:spcBef>
              <a:buFont typeface="Arial"/>
              <a:buChar char="•"/>
            </a:pPr>
            <a:r>
              <a:rPr lang="en-US" sz="3200">
                <a:solidFill>
                  <a:srgbClr val="FFFFFF"/>
                </a:solidFill>
                <a:latin typeface="Times New Roman MT"/>
                <a:ea typeface="Times New Roman MT"/>
                <a:cs typeface="Times New Roman MT"/>
                <a:sym typeface="Times New Roman MT"/>
              </a:rPr>
              <a:t>Effective only for the specific region where developed.</a:t>
            </a:r>
          </a:p>
          <a:p>
            <a:pPr algn="just" marL="690881" indent="-345440" lvl="1">
              <a:lnSpc>
                <a:spcPts val="4480"/>
              </a:lnSpc>
              <a:spcBef>
                <a:spcPct val="0"/>
              </a:spcBef>
              <a:buFont typeface="Arial"/>
              <a:buChar char="•"/>
            </a:pPr>
            <a:r>
              <a:rPr lang="en-US" sz="3200">
                <a:solidFill>
                  <a:srgbClr val="FFFFFF"/>
                </a:solidFill>
                <a:latin typeface="Times New Roman MT"/>
                <a:ea typeface="Times New Roman MT"/>
                <a:cs typeface="Times New Roman MT"/>
                <a:sym typeface="Times New Roman MT"/>
              </a:rPr>
              <a:t>Often ignore solar radiation, soil moisture, or humidity.</a:t>
            </a:r>
          </a:p>
          <a:p>
            <a:pPr algn="just" marL="690881" indent="-345440" lvl="1">
              <a:lnSpc>
                <a:spcPts val="4480"/>
              </a:lnSpc>
              <a:spcBef>
                <a:spcPct val="0"/>
              </a:spcBef>
              <a:buFont typeface="Arial"/>
              <a:buChar char="•"/>
            </a:pPr>
            <a:r>
              <a:rPr lang="en-US" sz="3200">
                <a:solidFill>
                  <a:srgbClr val="FFFFFF"/>
                </a:solidFill>
                <a:latin typeface="Times New Roman MT"/>
                <a:ea typeface="Times New Roman MT"/>
                <a:cs typeface="Times New Roman MT"/>
                <a:sym typeface="Times New Roman MT"/>
              </a:rPr>
              <a:t>Require long-term reliable weather records for accuracy.</a:t>
            </a:r>
          </a:p>
          <a:p>
            <a:pPr algn="just" marL="690881" indent="-345440" lvl="1">
              <a:lnSpc>
                <a:spcPts val="4480"/>
              </a:lnSpc>
              <a:spcBef>
                <a:spcPct val="0"/>
              </a:spcBef>
              <a:buFont typeface="Arial"/>
              <a:buChar char="•"/>
            </a:pPr>
            <a:r>
              <a:rPr lang="en-US" sz="3200">
                <a:solidFill>
                  <a:srgbClr val="FFFFFF"/>
                </a:solidFill>
                <a:latin typeface="Times New Roman MT"/>
                <a:ea typeface="Times New Roman MT"/>
                <a:cs typeface="Times New Roman MT"/>
                <a:sym typeface="Times New Roman MT"/>
              </a:rPr>
              <a:t>Generalize across varieties without specific adjustments.</a:t>
            </a:r>
          </a:p>
          <a:p>
            <a:pPr algn="just" marL="690881" indent="-345440" lvl="1">
              <a:lnSpc>
                <a:spcPts val="4480"/>
              </a:lnSpc>
              <a:spcBef>
                <a:spcPct val="0"/>
              </a:spcBef>
              <a:buFont typeface="Arial"/>
              <a:buChar char="•"/>
            </a:pPr>
            <a:r>
              <a:rPr lang="en-US" sz="3200">
                <a:solidFill>
                  <a:srgbClr val="FFFFFF"/>
                </a:solidFill>
                <a:latin typeface="Times New Roman MT"/>
                <a:ea typeface="Times New Roman MT"/>
                <a:cs typeface="Times New Roman MT"/>
                <a:sym typeface="Times New Roman MT"/>
              </a:rPr>
              <a:t>Need frequent updates and validation for reliability.</a:t>
            </a:r>
          </a:p>
          <a:p>
            <a:pPr algn="just">
              <a:lnSpc>
                <a:spcPts val="448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0" y="9241700"/>
            <a:ext cx="18288000" cy="1364929"/>
            <a:chOff x="0" y="0"/>
            <a:chExt cx="4816593" cy="359488"/>
          </a:xfrm>
        </p:grpSpPr>
        <p:sp>
          <p:nvSpPr>
            <p:cNvPr name="Freeform 3" id="3"/>
            <p:cNvSpPr/>
            <p:nvPr/>
          </p:nvSpPr>
          <p:spPr>
            <a:xfrm flipH="false" flipV="false" rot="0">
              <a:off x="0" y="0"/>
              <a:ext cx="4816592" cy="359488"/>
            </a:xfrm>
            <a:custGeom>
              <a:avLst/>
              <a:gdLst/>
              <a:ahLst/>
              <a:cxnLst/>
              <a:rect r="r" b="b" t="t" l="l"/>
              <a:pathLst>
                <a:path h="359488" w="4816592">
                  <a:moveTo>
                    <a:pt x="0" y="0"/>
                  </a:moveTo>
                  <a:lnTo>
                    <a:pt x="4816592" y="0"/>
                  </a:lnTo>
                  <a:lnTo>
                    <a:pt x="4816592" y="359488"/>
                  </a:lnTo>
                  <a:lnTo>
                    <a:pt x="0" y="359488"/>
                  </a:lnTo>
                  <a:close/>
                </a:path>
              </a:pathLst>
            </a:custGeom>
            <a:solidFill>
              <a:srgbClr val="E2FF80"/>
            </a:solidFill>
          </p:spPr>
        </p:sp>
        <p:sp>
          <p:nvSpPr>
            <p:cNvPr name="TextBox 4" id="4"/>
            <p:cNvSpPr txBox="true"/>
            <p:nvPr/>
          </p:nvSpPr>
          <p:spPr>
            <a:xfrm>
              <a:off x="0" y="-76200"/>
              <a:ext cx="4816593" cy="4356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907763" y="0"/>
            <a:ext cx="380237" cy="4065169"/>
            <a:chOff x="0" y="0"/>
            <a:chExt cx="100145" cy="1070662"/>
          </a:xfrm>
        </p:grpSpPr>
        <p:sp>
          <p:nvSpPr>
            <p:cNvPr name="Freeform 6" id="6"/>
            <p:cNvSpPr/>
            <p:nvPr/>
          </p:nvSpPr>
          <p:spPr>
            <a:xfrm flipH="false" flipV="false" rot="0">
              <a:off x="0" y="0"/>
              <a:ext cx="100145" cy="1070662"/>
            </a:xfrm>
            <a:custGeom>
              <a:avLst/>
              <a:gdLst/>
              <a:ahLst/>
              <a:cxnLst/>
              <a:rect r="r" b="b" t="t" l="l"/>
              <a:pathLst>
                <a:path h="1070662" w="100145">
                  <a:moveTo>
                    <a:pt x="0" y="0"/>
                  </a:moveTo>
                  <a:lnTo>
                    <a:pt x="100145" y="0"/>
                  </a:lnTo>
                  <a:lnTo>
                    <a:pt x="100145" y="1070662"/>
                  </a:lnTo>
                  <a:lnTo>
                    <a:pt x="0" y="1070662"/>
                  </a:lnTo>
                  <a:close/>
                </a:path>
              </a:pathLst>
            </a:custGeom>
            <a:solidFill>
              <a:srgbClr val="E2FF80"/>
            </a:solidFill>
          </p:spPr>
        </p:sp>
        <p:sp>
          <p:nvSpPr>
            <p:cNvPr name="TextBox 7" id="7"/>
            <p:cNvSpPr txBox="true"/>
            <p:nvPr/>
          </p:nvSpPr>
          <p:spPr>
            <a:xfrm>
              <a:off x="0" y="-76200"/>
              <a:ext cx="100145" cy="114686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907763" y="2666531"/>
            <a:ext cx="571428" cy="1398637"/>
            <a:chOff x="0" y="0"/>
            <a:chExt cx="150500" cy="368365"/>
          </a:xfrm>
        </p:grpSpPr>
        <p:sp>
          <p:nvSpPr>
            <p:cNvPr name="Freeform 9" id="9"/>
            <p:cNvSpPr/>
            <p:nvPr/>
          </p:nvSpPr>
          <p:spPr>
            <a:xfrm flipH="false" flipV="false" rot="0">
              <a:off x="0" y="0"/>
              <a:ext cx="150500" cy="368365"/>
            </a:xfrm>
            <a:custGeom>
              <a:avLst/>
              <a:gdLst/>
              <a:ahLst/>
              <a:cxnLst/>
              <a:rect r="r" b="b" t="t" l="l"/>
              <a:pathLst>
                <a:path h="368365" w="150500">
                  <a:moveTo>
                    <a:pt x="0" y="0"/>
                  </a:moveTo>
                  <a:lnTo>
                    <a:pt x="150500" y="0"/>
                  </a:lnTo>
                  <a:lnTo>
                    <a:pt x="150500" y="368365"/>
                  </a:lnTo>
                  <a:lnTo>
                    <a:pt x="0" y="368365"/>
                  </a:lnTo>
                  <a:close/>
                </a:path>
              </a:pathLst>
            </a:custGeom>
            <a:solidFill>
              <a:srgbClr val="C5E7B0"/>
            </a:solidFill>
          </p:spPr>
        </p:sp>
        <p:sp>
          <p:nvSpPr>
            <p:cNvPr name="TextBox 10" id="10"/>
            <p:cNvSpPr txBox="true"/>
            <p:nvPr/>
          </p:nvSpPr>
          <p:spPr>
            <a:xfrm>
              <a:off x="0" y="-76200"/>
              <a:ext cx="150500" cy="44456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824421" y="266075"/>
            <a:ext cx="12817267" cy="9348130"/>
          </a:xfrm>
          <a:custGeom>
            <a:avLst/>
            <a:gdLst/>
            <a:ahLst/>
            <a:cxnLst/>
            <a:rect r="r" b="b" t="t" l="l"/>
            <a:pathLst>
              <a:path h="9348130" w="12817267">
                <a:moveTo>
                  <a:pt x="0" y="0"/>
                </a:moveTo>
                <a:lnTo>
                  <a:pt x="12817267" y="0"/>
                </a:lnTo>
                <a:lnTo>
                  <a:pt x="12817267" y="9348130"/>
                </a:lnTo>
                <a:lnTo>
                  <a:pt x="0" y="9348130"/>
                </a:lnTo>
                <a:lnTo>
                  <a:pt x="0" y="0"/>
                </a:lnTo>
                <a:close/>
              </a:path>
            </a:pathLst>
          </a:custGeom>
          <a:blipFill>
            <a:blip r:embed="rId2"/>
            <a:stretch>
              <a:fillRect l="-4491" t="-4551" r="-3350" b="0"/>
            </a:stretch>
          </a:blipFill>
        </p:spPr>
      </p:sp>
      <p:sp>
        <p:nvSpPr>
          <p:cNvPr name="TextBox 12" id="12"/>
          <p:cNvSpPr txBox="true"/>
          <p:nvPr/>
        </p:nvSpPr>
        <p:spPr>
          <a:xfrm rot="0">
            <a:off x="-472747" y="664903"/>
            <a:ext cx="6487441" cy="832368"/>
          </a:xfrm>
          <a:prstGeom prst="rect">
            <a:avLst/>
          </a:prstGeom>
        </p:spPr>
        <p:txBody>
          <a:bodyPr anchor="t" rtlCol="false" tIns="0" lIns="0" bIns="0" rIns="0">
            <a:spAutoFit/>
          </a:bodyPr>
          <a:lstStyle/>
          <a:p>
            <a:pPr algn="ctr">
              <a:lnSpc>
                <a:spcPts val="5692"/>
              </a:lnSpc>
            </a:pPr>
            <a:r>
              <a:rPr lang="en-US" b="true" sz="6187" spc="-414">
                <a:solidFill>
                  <a:srgbClr val="FFFFFF"/>
                </a:solidFill>
                <a:latin typeface="Telegraf Bold"/>
                <a:ea typeface="Telegraf Bold"/>
                <a:cs typeface="Telegraf Bold"/>
                <a:sym typeface="Telegraf Bold"/>
              </a:rPr>
              <a:t>RESULT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9819743" y="8454300"/>
            <a:ext cx="6381855" cy="2152330"/>
            <a:chOff x="0" y="0"/>
            <a:chExt cx="1680818" cy="566869"/>
          </a:xfrm>
        </p:grpSpPr>
        <p:sp>
          <p:nvSpPr>
            <p:cNvPr name="Freeform 3" id="3"/>
            <p:cNvSpPr/>
            <p:nvPr/>
          </p:nvSpPr>
          <p:spPr>
            <a:xfrm flipH="false" flipV="false" rot="0">
              <a:off x="0" y="0"/>
              <a:ext cx="1680818" cy="566869"/>
            </a:xfrm>
            <a:custGeom>
              <a:avLst/>
              <a:gdLst/>
              <a:ahLst/>
              <a:cxnLst/>
              <a:rect r="r" b="b" t="t" l="l"/>
              <a:pathLst>
                <a:path h="566869" w="1680818">
                  <a:moveTo>
                    <a:pt x="0" y="0"/>
                  </a:moveTo>
                  <a:lnTo>
                    <a:pt x="1680818" y="0"/>
                  </a:lnTo>
                  <a:lnTo>
                    <a:pt x="1680818" y="566869"/>
                  </a:lnTo>
                  <a:lnTo>
                    <a:pt x="0" y="566869"/>
                  </a:lnTo>
                  <a:close/>
                </a:path>
              </a:pathLst>
            </a:custGeom>
            <a:solidFill>
              <a:srgbClr val="C5E7B0"/>
            </a:solidFill>
          </p:spPr>
        </p:sp>
        <p:sp>
          <p:nvSpPr>
            <p:cNvPr name="TextBox 4" id="4"/>
            <p:cNvSpPr txBox="true"/>
            <p:nvPr/>
          </p:nvSpPr>
          <p:spPr>
            <a:xfrm>
              <a:off x="0" y="-76200"/>
              <a:ext cx="1680818" cy="64306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3480043" cy="10606630"/>
            <a:chOff x="0" y="0"/>
            <a:chExt cx="3550299" cy="2793516"/>
          </a:xfrm>
        </p:grpSpPr>
        <p:sp>
          <p:nvSpPr>
            <p:cNvPr name="Freeform 6" id="6"/>
            <p:cNvSpPr/>
            <p:nvPr/>
          </p:nvSpPr>
          <p:spPr>
            <a:xfrm flipH="false" flipV="false" rot="0">
              <a:off x="0" y="0"/>
              <a:ext cx="3550300" cy="2793516"/>
            </a:xfrm>
            <a:custGeom>
              <a:avLst/>
              <a:gdLst/>
              <a:ahLst/>
              <a:cxnLst/>
              <a:rect r="r" b="b" t="t" l="l"/>
              <a:pathLst>
                <a:path h="2793516" w="3550300">
                  <a:moveTo>
                    <a:pt x="0" y="0"/>
                  </a:moveTo>
                  <a:lnTo>
                    <a:pt x="3550300" y="0"/>
                  </a:lnTo>
                  <a:lnTo>
                    <a:pt x="3550300" y="2793516"/>
                  </a:lnTo>
                  <a:lnTo>
                    <a:pt x="0" y="2793516"/>
                  </a:lnTo>
                  <a:close/>
                </a:path>
              </a:pathLst>
            </a:custGeom>
            <a:solidFill>
              <a:srgbClr val="E2FF80"/>
            </a:solidFill>
          </p:spPr>
        </p:sp>
        <p:sp>
          <p:nvSpPr>
            <p:cNvPr name="TextBox 7" id="7"/>
            <p:cNvSpPr txBox="true"/>
            <p:nvPr/>
          </p:nvSpPr>
          <p:spPr>
            <a:xfrm>
              <a:off x="0" y="-76200"/>
              <a:ext cx="3550299" cy="286971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36493" y="0"/>
            <a:ext cx="4951507" cy="10287000"/>
            <a:chOff x="0" y="0"/>
            <a:chExt cx="585146" cy="1215669"/>
          </a:xfrm>
        </p:grpSpPr>
        <p:sp>
          <p:nvSpPr>
            <p:cNvPr name="Freeform 9" id="9"/>
            <p:cNvSpPr/>
            <p:nvPr/>
          </p:nvSpPr>
          <p:spPr>
            <a:xfrm flipH="false" flipV="false" rot="0">
              <a:off x="0" y="0"/>
              <a:ext cx="585146" cy="1215669"/>
            </a:xfrm>
            <a:custGeom>
              <a:avLst/>
              <a:gdLst/>
              <a:ahLst/>
              <a:cxnLst/>
              <a:rect r="r" b="b" t="t" l="l"/>
              <a:pathLst>
                <a:path h="1215669" w="585146">
                  <a:moveTo>
                    <a:pt x="0" y="0"/>
                  </a:moveTo>
                  <a:lnTo>
                    <a:pt x="585146" y="0"/>
                  </a:lnTo>
                  <a:lnTo>
                    <a:pt x="585146" y="1215669"/>
                  </a:lnTo>
                  <a:lnTo>
                    <a:pt x="0" y="1215669"/>
                  </a:lnTo>
                  <a:close/>
                </a:path>
              </a:pathLst>
            </a:custGeom>
            <a:blipFill>
              <a:blip r:embed="rId2"/>
              <a:stretch>
                <a:fillRect l="-8431" t="0" r="-8431" b="0"/>
              </a:stretch>
            </a:blipFill>
          </p:spPr>
        </p:sp>
      </p:grpSp>
      <p:sp>
        <p:nvSpPr>
          <p:cNvPr name="TextBox 10" id="10"/>
          <p:cNvSpPr txBox="true"/>
          <p:nvPr/>
        </p:nvSpPr>
        <p:spPr>
          <a:xfrm rot="0">
            <a:off x="5622429" y="504564"/>
            <a:ext cx="8394628" cy="1191146"/>
          </a:xfrm>
          <a:prstGeom prst="rect">
            <a:avLst/>
          </a:prstGeom>
        </p:spPr>
        <p:txBody>
          <a:bodyPr anchor="t" rtlCol="false" tIns="0" lIns="0" bIns="0" rIns="0">
            <a:spAutoFit/>
          </a:bodyPr>
          <a:lstStyle/>
          <a:p>
            <a:pPr algn="l">
              <a:lnSpc>
                <a:spcPts val="8061"/>
              </a:lnSpc>
            </a:pPr>
            <a:r>
              <a:rPr lang="en-US" b="true" sz="8762" spc="-587">
                <a:solidFill>
                  <a:srgbClr val="377328"/>
                </a:solidFill>
                <a:latin typeface="Telegraf Bold"/>
                <a:ea typeface="Telegraf Bold"/>
                <a:cs typeface="Telegraf Bold"/>
                <a:sym typeface="Telegraf Bold"/>
              </a:rPr>
              <a:t>HEAT INDICES </a:t>
            </a:r>
          </a:p>
        </p:txBody>
      </p:sp>
      <p:sp>
        <p:nvSpPr>
          <p:cNvPr name="TextBox 11" id="11"/>
          <p:cNvSpPr txBox="true"/>
          <p:nvPr/>
        </p:nvSpPr>
        <p:spPr>
          <a:xfrm rot="0">
            <a:off x="213737" y="1367802"/>
            <a:ext cx="12325239" cy="9912399"/>
          </a:xfrm>
          <a:prstGeom prst="rect">
            <a:avLst/>
          </a:prstGeom>
        </p:spPr>
        <p:txBody>
          <a:bodyPr anchor="t" rtlCol="false" tIns="0" lIns="0" bIns="0" rIns="0">
            <a:spAutoFit/>
          </a:bodyPr>
          <a:lstStyle/>
          <a:p>
            <a:pPr algn="just" marL="665415" indent="-332707" lvl="1">
              <a:lnSpc>
                <a:spcPts val="4623"/>
              </a:lnSpc>
              <a:buFont typeface="Arial"/>
              <a:buChar char="•"/>
            </a:pPr>
            <a:r>
              <a:rPr lang="en-US" b="true" sz="3082">
                <a:solidFill>
                  <a:srgbClr val="377328"/>
                </a:solidFill>
                <a:latin typeface="Times New Roman MT Bold"/>
                <a:ea typeface="Times New Roman MT Bold"/>
                <a:cs typeface="Times New Roman MT Bold"/>
                <a:sym typeface="Times New Roman MT Bold"/>
              </a:rPr>
              <a:t>Heat indices are temperature-based measures used to quantify the</a:t>
            </a:r>
            <a:r>
              <a:rPr lang="en-US" b="true" sz="3082">
                <a:solidFill>
                  <a:srgbClr val="377328"/>
                </a:solidFill>
                <a:latin typeface="Times New Roman MT Bold"/>
                <a:ea typeface="Times New Roman MT Bold"/>
                <a:cs typeface="Times New Roman MT Bold"/>
                <a:sym typeface="Times New Roman MT Bold"/>
              </a:rPr>
              <a:t> thermal environment of crops and to relate weather conditions with crop growth and development. </a:t>
            </a:r>
          </a:p>
          <a:p>
            <a:pPr algn="just" marL="665415" indent="-332707" lvl="1">
              <a:lnSpc>
                <a:spcPts val="4623"/>
              </a:lnSpc>
              <a:buFont typeface="Arial"/>
              <a:buChar char="•"/>
            </a:pPr>
            <a:r>
              <a:rPr lang="en-US" b="true" sz="3082">
                <a:solidFill>
                  <a:srgbClr val="377328"/>
                </a:solidFill>
                <a:latin typeface="Times New Roman MT Bold"/>
                <a:ea typeface="Times New Roman MT Bold"/>
                <a:cs typeface="Times New Roman MT Bold"/>
                <a:sym typeface="Times New Roman MT Bold"/>
              </a:rPr>
              <a:t>The most common and widely applied is the Growing Degree Days (GDD), which accumulates daily mean temperature above a base threshold to represent thermal time for crop stages.  </a:t>
            </a:r>
          </a:p>
          <a:p>
            <a:pPr algn="just" marL="665415" indent="-332707" lvl="1">
              <a:lnSpc>
                <a:spcPts val="4623"/>
              </a:lnSpc>
              <a:buFont typeface="Arial"/>
              <a:buChar char="•"/>
            </a:pPr>
            <a:r>
              <a:rPr lang="en-US" b="true" sz="3082">
                <a:solidFill>
                  <a:srgbClr val="377328"/>
                </a:solidFill>
                <a:latin typeface="Times New Roman MT Bold"/>
                <a:ea typeface="Times New Roman MT Bold"/>
                <a:cs typeface="Times New Roman MT Bold"/>
                <a:sym typeface="Times New Roman MT Bold"/>
              </a:rPr>
              <a:t>Others include Heliothermal Units (HTU) combine GDD with actual sunshine hours to capture both heat and radiation effects.</a:t>
            </a:r>
          </a:p>
          <a:p>
            <a:pPr algn="just" marL="665415" indent="-332707" lvl="1">
              <a:lnSpc>
                <a:spcPts val="4623"/>
              </a:lnSpc>
              <a:buFont typeface="Arial"/>
              <a:buChar char="•"/>
            </a:pPr>
            <a:r>
              <a:rPr lang="en-US" b="true" sz="3082">
                <a:solidFill>
                  <a:srgbClr val="377328"/>
                </a:solidFill>
                <a:latin typeface="Times New Roman MT Bold"/>
                <a:ea typeface="Times New Roman MT Bold"/>
                <a:cs typeface="Times New Roman MT Bold"/>
                <a:sym typeface="Times New Roman MT Bold"/>
              </a:rPr>
              <a:t>Photothermal Units (PTU) integrate GDD with day length (photoperiod) to reflect the influence of light duration along with temperature</a:t>
            </a:r>
          </a:p>
          <a:p>
            <a:pPr algn="just" marL="665415" indent="-332707" lvl="1">
              <a:lnSpc>
                <a:spcPts val="4623"/>
              </a:lnSpc>
              <a:buFont typeface="Arial"/>
              <a:buChar char="•"/>
            </a:pPr>
            <a:r>
              <a:rPr lang="en-US" b="true" sz="3082">
                <a:solidFill>
                  <a:srgbClr val="377328"/>
                </a:solidFill>
                <a:latin typeface="Times New Roman MT Bold"/>
                <a:ea typeface="Times New Roman MT Bold"/>
                <a:cs typeface="Times New Roman MT Bold"/>
                <a:sym typeface="Times New Roman MT Bold"/>
              </a:rPr>
              <a:t>Hydrothermal Units (HyTU) add the role of rainfall or relative humidity to GDD to represent combined heat–moisture effects</a:t>
            </a:r>
          </a:p>
          <a:p>
            <a:pPr algn="just" marL="665415" indent="-332707" lvl="1">
              <a:lnSpc>
                <a:spcPts val="4623"/>
              </a:lnSpc>
              <a:buFont typeface="Arial"/>
              <a:buChar char="•"/>
            </a:pPr>
            <a:r>
              <a:rPr lang="en-US" b="true" sz="3082">
                <a:solidFill>
                  <a:srgbClr val="377328"/>
                </a:solidFill>
                <a:latin typeface="Times New Roman MT Bold"/>
                <a:ea typeface="Times New Roman MT Bold"/>
                <a:cs typeface="Times New Roman MT Bold"/>
                <a:sym typeface="Times New Roman MT Bold"/>
              </a:rPr>
              <a:t>Thermal Use Efficiency (TUE) relates biomass or yield to accumulated GDD</a:t>
            </a:r>
          </a:p>
          <a:p>
            <a:pPr algn="just">
              <a:lnSpc>
                <a:spcPts val="4623"/>
              </a:lnSpc>
            </a:pPr>
          </a:p>
          <a:p>
            <a:pPr algn="just">
              <a:lnSpc>
                <a:spcPts val="462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9819743" y="8454300"/>
            <a:ext cx="6381855" cy="2152330"/>
            <a:chOff x="0" y="0"/>
            <a:chExt cx="1680818" cy="566869"/>
          </a:xfrm>
        </p:grpSpPr>
        <p:sp>
          <p:nvSpPr>
            <p:cNvPr name="Freeform 3" id="3"/>
            <p:cNvSpPr/>
            <p:nvPr/>
          </p:nvSpPr>
          <p:spPr>
            <a:xfrm flipH="false" flipV="false" rot="0">
              <a:off x="0" y="0"/>
              <a:ext cx="1680818" cy="566869"/>
            </a:xfrm>
            <a:custGeom>
              <a:avLst/>
              <a:gdLst/>
              <a:ahLst/>
              <a:cxnLst/>
              <a:rect r="r" b="b" t="t" l="l"/>
              <a:pathLst>
                <a:path h="566869" w="1680818">
                  <a:moveTo>
                    <a:pt x="0" y="0"/>
                  </a:moveTo>
                  <a:lnTo>
                    <a:pt x="1680818" y="0"/>
                  </a:lnTo>
                  <a:lnTo>
                    <a:pt x="1680818" y="566869"/>
                  </a:lnTo>
                  <a:lnTo>
                    <a:pt x="0" y="566869"/>
                  </a:lnTo>
                  <a:close/>
                </a:path>
              </a:pathLst>
            </a:custGeom>
            <a:solidFill>
              <a:srgbClr val="C5E7B0"/>
            </a:solidFill>
          </p:spPr>
        </p:sp>
        <p:sp>
          <p:nvSpPr>
            <p:cNvPr name="TextBox 4" id="4"/>
            <p:cNvSpPr txBox="true"/>
            <p:nvPr/>
          </p:nvSpPr>
          <p:spPr>
            <a:xfrm>
              <a:off x="0" y="-76200"/>
              <a:ext cx="1680818" cy="64306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3480043" cy="10606630"/>
            <a:chOff x="0" y="0"/>
            <a:chExt cx="3550299" cy="2793516"/>
          </a:xfrm>
        </p:grpSpPr>
        <p:sp>
          <p:nvSpPr>
            <p:cNvPr name="Freeform 6" id="6"/>
            <p:cNvSpPr/>
            <p:nvPr/>
          </p:nvSpPr>
          <p:spPr>
            <a:xfrm flipH="false" flipV="false" rot="0">
              <a:off x="0" y="0"/>
              <a:ext cx="3550300" cy="2793516"/>
            </a:xfrm>
            <a:custGeom>
              <a:avLst/>
              <a:gdLst/>
              <a:ahLst/>
              <a:cxnLst/>
              <a:rect r="r" b="b" t="t" l="l"/>
              <a:pathLst>
                <a:path h="2793516" w="3550300">
                  <a:moveTo>
                    <a:pt x="0" y="0"/>
                  </a:moveTo>
                  <a:lnTo>
                    <a:pt x="3550300" y="0"/>
                  </a:lnTo>
                  <a:lnTo>
                    <a:pt x="3550300" y="2793516"/>
                  </a:lnTo>
                  <a:lnTo>
                    <a:pt x="0" y="2793516"/>
                  </a:lnTo>
                  <a:close/>
                </a:path>
              </a:pathLst>
            </a:custGeom>
            <a:solidFill>
              <a:srgbClr val="E2FF80"/>
            </a:solidFill>
          </p:spPr>
        </p:sp>
        <p:sp>
          <p:nvSpPr>
            <p:cNvPr name="TextBox 7" id="7"/>
            <p:cNvSpPr txBox="true"/>
            <p:nvPr/>
          </p:nvSpPr>
          <p:spPr>
            <a:xfrm>
              <a:off x="0" y="-76200"/>
              <a:ext cx="3550299" cy="286971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350845" y="0"/>
            <a:ext cx="6937155" cy="10287000"/>
            <a:chOff x="0" y="0"/>
            <a:chExt cx="819800" cy="1215669"/>
          </a:xfrm>
        </p:grpSpPr>
        <p:sp>
          <p:nvSpPr>
            <p:cNvPr name="Freeform 9" id="9"/>
            <p:cNvSpPr/>
            <p:nvPr/>
          </p:nvSpPr>
          <p:spPr>
            <a:xfrm flipH="false" flipV="false" rot="0">
              <a:off x="0" y="0"/>
              <a:ext cx="819800" cy="1215669"/>
            </a:xfrm>
            <a:custGeom>
              <a:avLst/>
              <a:gdLst/>
              <a:ahLst/>
              <a:cxnLst/>
              <a:rect r="r" b="b" t="t" l="l"/>
              <a:pathLst>
                <a:path h="1215669" w="819800">
                  <a:moveTo>
                    <a:pt x="0" y="0"/>
                  </a:moveTo>
                  <a:lnTo>
                    <a:pt x="819800" y="0"/>
                  </a:lnTo>
                  <a:lnTo>
                    <a:pt x="819800" y="1215669"/>
                  </a:lnTo>
                  <a:lnTo>
                    <a:pt x="0" y="1215669"/>
                  </a:lnTo>
                  <a:close/>
                </a:path>
              </a:pathLst>
            </a:custGeom>
            <a:blipFill>
              <a:blip r:embed="rId2"/>
              <a:stretch>
                <a:fillRect l="0" t="-17436" r="0" b="-17436"/>
              </a:stretch>
            </a:blipFill>
          </p:spPr>
        </p:sp>
      </p:grpSp>
      <p:sp>
        <p:nvSpPr>
          <p:cNvPr name="TextBox 10" id="10"/>
          <p:cNvSpPr txBox="true"/>
          <p:nvPr/>
        </p:nvSpPr>
        <p:spPr>
          <a:xfrm rot="0">
            <a:off x="1203531" y="1903095"/>
            <a:ext cx="9543341" cy="7355205"/>
          </a:xfrm>
          <a:prstGeom prst="rect">
            <a:avLst/>
          </a:prstGeom>
        </p:spPr>
        <p:txBody>
          <a:bodyPr anchor="t" rtlCol="false" tIns="0" lIns="0" bIns="0" rIns="0">
            <a:spAutoFit/>
          </a:bodyPr>
          <a:lstStyle/>
          <a:p>
            <a:pPr algn="just">
              <a:lnSpc>
                <a:spcPts val="4800"/>
              </a:lnSpc>
            </a:pPr>
            <a:r>
              <a:rPr lang="en-US" sz="3200" b="true">
                <a:solidFill>
                  <a:srgbClr val="377328"/>
                </a:solidFill>
                <a:latin typeface="Times New Roman MT Bold"/>
                <a:ea typeface="Times New Roman MT Bold"/>
                <a:cs typeface="Times New Roman MT Bold"/>
                <a:sym typeface="Times New Roman MT Bold"/>
              </a:rPr>
              <a:t>Growing Degree Days (GDD) is a heat index used to measure the</a:t>
            </a:r>
            <a:r>
              <a:rPr lang="en-US" sz="3200" b="true">
                <a:solidFill>
                  <a:srgbClr val="377328"/>
                </a:solidFill>
                <a:latin typeface="Times New Roman MT Bold"/>
                <a:ea typeface="Times New Roman MT Bold"/>
                <a:cs typeface="Times New Roman MT Bold"/>
                <a:sym typeface="Times New Roman MT Bold"/>
              </a:rPr>
              <a:t> thermal time needed for crop development. It is calculated as the average of daily maximum and minimum temperatures minus a base temperature (5°C for wheat). </a:t>
            </a:r>
          </a:p>
          <a:p>
            <a:pPr algn="just">
              <a:lnSpc>
                <a:spcPts val="4800"/>
              </a:lnSpc>
            </a:pPr>
            <a:r>
              <a:rPr lang="en-US" sz="3200" b="true">
                <a:solidFill>
                  <a:srgbClr val="377328"/>
                </a:solidFill>
                <a:latin typeface="Times New Roman MT Bold"/>
                <a:ea typeface="Times New Roman MT Bold"/>
                <a:cs typeface="Times New Roman MT Bold"/>
                <a:sym typeface="Times New Roman MT Bold"/>
              </a:rPr>
              <a:t>GDD=((Tmax​+Tmin)/2)​​−Tbase​</a:t>
            </a:r>
          </a:p>
          <a:p>
            <a:pPr algn="just">
              <a:lnSpc>
                <a:spcPts val="4800"/>
              </a:lnSpc>
            </a:pPr>
            <a:r>
              <a:rPr lang="en-US" sz="3200" b="true">
                <a:solidFill>
                  <a:srgbClr val="377328"/>
                </a:solidFill>
                <a:latin typeface="Times New Roman MT Bold"/>
                <a:ea typeface="Times New Roman MT Bold"/>
                <a:cs typeface="Times New Roman MT Bold"/>
                <a:sym typeface="Times New Roman MT Bold"/>
              </a:rPr>
              <a:t>If the mean temperature is below the base, GDD is zero for that day. By accumulating daily values, cumulative GDD indicates the heat requirement for each growth stage, making it useful for predicting phenology, comparing varieties, and guiding irrigation, nutrient use, and yield forecasting.</a:t>
            </a:r>
          </a:p>
        </p:txBody>
      </p:sp>
      <p:sp>
        <p:nvSpPr>
          <p:cNvPr name="TextBox 11" id="11"/>
          <p:cNvSpPr txBox="true"/>
          <p:nvPr/>
        </p:nvSpPr>
        <p:spPr>
          <a:xfrm rot="0">
            <a:off x="5622429" y="877124"/>
            <a:ext cx="8394628" cy="1187896"/>
          </a:xfrm>
          <a:prstGeom prst="rect">
            <a:avLst/>
          </a:prstGeom>
        </p:spPr>
        <p:txBody>
          <a:bodyPr anchor="t" rtlCol="false" tIns="0" lIns="0" bIns="0" rIns="0">
            <a:spAutoFit/>
          </a:bodyPr>
          <a:lstStyle/>
          <a:p>
            <a:pPr algn="ctr">
              <a:lnSpc>
                <a:spcPts val="8061"/>
              </a:lnSpc>
            </a:pPr>
            <a:r>
              <a:rPr lang="en-US" b="true" sz="8762" spc="-587">
                <a:solidFill>
                  <a:srgbClr val="377328"/>
                </a:solidFill>
                <a:latin typeface="Telegraf Bold"/>
                <a:ea typeface="Telegraf Bold"/>
                <a:cs typeface="Telegraf Bold"/>
                <a:sym typeface="Telegraf Bold"/>
              </a:rPr>
              <a:t>GDD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77328"/>
        </a:solidFill>
      </p:bgPr>
    </p:bg>
    <p:spTree>
      <p:nvGrpSpPr>
        <p:cNvPr id="1" name=""/>
        <p:cNvGrpSpPr/>
        <p:nvPr/>
      </p:nvGrpSpPr>
      <p:grpSpPr>
        <a:xfrm>
          <a:off x="0" y="0"/>
          <a:ext cx="0" cy="0"/>
          <a:chOff x="0" y="0"/>
          <a:chExt cx="0" cy="0"/>
        </a:xfrm>
      </p:grpSpPr>
      <p:grpSp>
        <p:nvGrpSpPr>
          <p:cNvPr name="Group 2" id="2"/>
          <p:cNvGrpSpPr/>
          <p:nvPr/>
        </p:nvGrpSpPr>
        <p:grpSpPr>
          <a:xfrm rot="0">
            <a:off x="12631608" y="9449210"/>
            <a:ext cx="5656392" cy="978716"/>
            <a:chOff x="0" y="0"/>
            <a:chExt cx="1489749" cy="257769"/>
          </a:xfrm>
        </p:grpSpPr>
        <p:sp>
          <p:nvSpPr>
            <p:cNvPr name="Freeform 3" id="3"/>
            <p:cNvSpPr/>
            <p:nvPr/>
          </p:nvSpPr>
          <p:spPr>
            <a:xfrm flipH="false" flipV="false" rot="0">
              <a:off x="0" y="0"/>
              <a:ext cx="1489749" cy="257769"/>
            </a:xfrm>
            <a:custGeom>
              <a:avLst/>
              <a:gdLst/>
              <a:ahLst/>
              <a:cxnLst/>
              <a:rect r="r" b="b" t="t" l="l"/>
              <a:pathLst>
                <a:path h="257769" w="1489749">
                  <a:moveTo>
                    <a:pt x="0" y="0"/>
                  </a:moveTo>
                  <a:lnTo>
                    <a:pt x="1489749" y="0"/>
                  </a:lnTo>
                  <a:lnTo>
                    <a:pt x="1489749" y="257769"/>
                  </a:lnTo>
                  <a:lnTo>
                    <a:pt x="0" y="257769"/>
                  </a:lnTo>
                  <a:close/>
                </a:path>
              </a:pathLst>
            </a:custGeom>
            <a:solidFill>
              <a:srgbClr val="E2FF80"/>
            </a:solidFill>
          </p:spPr>
        </p:sp>
        <p:sp>
          <p:nvSpPr>
            <p:cNvPr name="TextBox 4" id="4"/>
            <p:cNvSpPr txBox="true"/>
            <p:nvPr/>
          </p:nvSpPr>
          <p:spPr>
            <a:xfrm>
              <a:off x="0" y="-76200"/>
              <a:ext cx="1489749" cy="33396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7701217"/>
            <a:ext cx="10178604" cy="2237352"/>
            <a:chOff x="0" y="0"/>
            <a:chExt cx="2680785" cy="589261"/>
          </a:xfrm>
        </p:grpSpPr>
        <p:sp>
          <p:nvSpPr>
            <p:cNvPr name="Freeform 6" id="6"/>
            <p:cNvSpPr/>
            <p:nvPr/>
          </p:nvSpPr>
          <p:spPr>
            <a:xfrm flipH="false" flipV="false" rot="0">
              <a:off x="0" y="0"/>
              <a:ext cx="2680784" cy="589261"/>
            </a:xfrm>
            <a:custGeom>
              <a:avLst/>
              <a:gdLst/>
              <a:ahLst/>
              <a:cxnLst/>
              <a:rect r="r" b="b" t="t" l="l"/>
              <a:pathLst>
                <a:path h="589261" w="2680784">
                  <a:moveTo>
                    <a:pt x="0" y="0"/>
                  </a:moveTo>
                  <a:lnTo>
                    <a:pt x="2680784" y="0"/>
                  </a:lnTo>
                  <a:lnTo>
                    <a:pt x="2680784" y="589261"/>
                  </a:lnTo>
                  <a:lnTo>
                    <a:pt x="0" y="589261"/>
                  </a:lnTo>
                  <a:close/>
                </a:path>
              </a:pathLst>
            </a:custGeom>
            <a:solidFill>
              <a:srgbClr val="E2FF80"/>
            </a:solidFill>
          </p:spPr>
        </p:sp>
        <p:sp>
          <p:nvSpPr>
            <p:cNvPr name="TextBox 7" id="7"/>
            <p:cNvSpPr txBox="true"/>
            <p:nvPr/>
          </p:nvSpPr>
          <p:spPr>
            <a:xfrm>
              <a:off x="0" y="-76200"/>
              <a:ext cx="2680785" cy="66546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9449210"/>
            <a:ext cx="14233302" cy="978716"/>
            <a:chOff x="0" y="0"/>
            <a:chExt cx="3748689" cy="257769"/>
          </a:xfrm>
        </p:grpSpPr>
        <p:sp>
          <p:nvSpPr>
            <p:cNvPr name="Freeform 9" id="9"/>
            <p:cNvSpPr/>
            <p:nvPr/>
          </p:nvSpPr>
          <p:spPr>
            <a:xfrm flipH="false" flipV="false" rot="0">
              <a:off x="0" y="0"/>
              <a:ext cx="3748689" cy="257769"/>
            </a:xfrm>
            <a:custGeom>
              <a:avLst/>
              <a:gdLst/>
              <a:ahLst/>
              <a:cxnLst/>
              <a:rect r="r" b="b" t="t" l="l"/>
              <a:pathLst>
                <a:path h="257769" w="3748689">
                  <a:moveTo>
                    <a:pt x="0" y="0"/>
                  </a:moveTo>
                  <a:lnTo>
                    <a:pt x="3748689" y="0"/>
                  </a:lnTo>
                  <a:lnTo>
                    <a:pt x="3748689" y="257769"/>
                  </a:lnTo>
                  <a:lnTo>
                    <a:pt x="0" y="257769"/>
                  </a:lnTo>
                  <a:close/>
                </a:path>
              </a:pathLst>
            </a:custGeom>
            <a:solidFill>
              <a:srgbClr val="C5E7B0"/>
            </a:solidFill>
          </p:spPr>
        </p:sp>
        <p:sp>
          <p:nvSpPr>
            <p:cNvPr name="TextBox 10" id="10"/>
            <p:cNvSpPr txBox="true"/>
            <p:nvPr/>
          </p:nvSpPr>
          <p:spPr>
            <a:xfrm>
              <a:off x="0" y="-76200"/>
              <a:ext cx="3748689" cy="33396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178604" y="0"/>
            <a:ext cx="8109396" cy="9449210"/>
            <a:chOff x="0" y="0"/>
            <a:chExt cx="958330" cy="1116663"/>
          </a:xfrm>
        </p:grpSpPr>
        <p:sp>
          <p:nvSpPr>
            <p:cNvPr name="Freeform 12" id="12"/>
            <p:cNvSpPr/>
            <p:nvPr/>
          </p:nvSpPr>
          <p:spPr>
            <a:xfrm flipH="false" flipV="false" rot="0">
              <a:off x="0" y="0"/>
              <a:ext cx="958330" cy="1116663"/>
            </a:xfrm>
            <a:custGeom>
              <a:avLst/>
              <a:gdLst/>
              <a:ahLst/>
              <a:cxnLst/>
              <a:rect r="r" b="b" t="t" l="l"/>
              <a:pathLst>
                <a:path h="1116663" w="958330">
                  <a:moveTo>
                    <a:pt x="0" y="0"/>
                  </a:moveTo>
                  <a:lnTo>
                    <a:pt x="958330" y="0"/>
                  </a:lnTo>
                  <a:lnTo>
                    <a:pt x="958330" y="1116663"/>
                  </a:lnTo>
                  <a:lnTo>
                    <a:pt x="0" y="1116663"/>
                  </a:lnTo>
                  <a:close/>
                </a:path>
              </a:pathLst>
            </a:custGeom>
            <a:blipFill>
              <a:blip r:embed="rId2"/>
              <a:stretch>
                <a:fillRect l="0" t="-14285" r="0" b="-14285"/>
              </a:stretch>
            </a:blipFill>
          </p:spPr>
        </p:sp>
      </p:grpSp>
      <p:grpSp>
        <p:nvGrpSpPr>
          <p:cNvPr name="Group 13" id="13"/>
          <p:cNvGrpSpPr/>
          <p:nvPr/>
        </p:nvGrpSpPr>
        <p:grpSpPr>
          <a:xfrm rot="0">
            <a:off x="17259300" y="9449210"/>
            <a:ext cx="1028700" cy="978716"/>
            <a:chOff x="0" y="0"/>
            <a:chExt cx="270933" cy="257769"/>
          </a:xfrm>
        </p:grpSpPr>
        <p:sp>
          <p:nvSpPr>
            <p:cNvPr name="Freeform 14" id="14"/>
            <p:cNvSpPr/>
            <p:nvPr/>
          </p:nvSpPr>
          <p:spPr>
            <a:xfrm flipH="false" flipV="false" rot="0">
              <a:off x="0" y="0"/>
              <a:ext cx="270933" cy="257769"/>
            </a:xfrm>
            <a:custGeom>
              <a:avLst/>
              <a:gdLst/>
              <a:ahLst/>
              <a:cxnLst/>
              <a:rect r="r" b="b" t="t" l="l"/>
              <a:pathLst>
                <a:path h="257769" w="270933">
                  <a:moveTo>
                    <a:pt x="0" y="0"/>
                  </a:moveTo>
                  <a:lnTo>
                    <a:pt x="270933" y="0"/>
                  </a:lnTo>
                  <a:lnTo>
                    <a:pt x="270933" y="257769"/>
                  </a:lnTo>
                  <a:lnTo>
                    <a:pt x="0" y="257769"/>
                  </a:lnTo>
                  <a:close/>
                </a:path>
              </a:pathLst>
            </a:custGeom>
            <a:solidFill>
              <a:srgbClr val="377328"/>
            </a:solidFill>
          </p:spPr>
        </p:sp>
        <p:sp>
          <p:nvSpPr>
            <p:cNvPr name="TextBox 15" id="15"/>
            <p:cNvSpPr txBox="true"/>
            <p:nvPr/>
          </p:nvSpPr>
          <p:spPr>
            <a:xfrm>
              <a:off x="0" y="-76200"/>
              <a:ext cx="270933" cy="333969"/>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959446" y="828120"/>
            <a:ext cx="8259711" cy="2289626"/>
          </a:xfrm>
          <a:prstGeom prst="rect">
            <a:avLst/>
          </a:prstGeom>
        </p:spPr>
        <p:txBody>
          <a:bodyPr anchor="t" rtlCol="false" tIns="0" lIns="0" bIns="0" rIns="0">
            <a:spAutoFit/>
          </a:bodyPr>
          <a:lstStyle/>
          <a:p>
            <a:pPr algn="l">
              <a:lnSpc>
                <a:spcPts val="8354"/>
              </a:lnSpc>
            </a:pPr>
            <a:r>
              <a:rPr lang="en-US" b="true" sz="9080" spc="-608">
                <a:solidFill>
                  <a:srgbClr val="FFFFFF"/>
                </a:solidFill>
                <a:latin typeface="Telegraf Bold"/>
                <a:ea typeface="Telegraf Bold"/>
                <a:cs typeface="Telegraf Bold"/>
                <a:sym typeface="Telegraf Bold"/>
              </a:rPr>
              <a:t>DATA COLLECTION</a:t>
            </a:r>
          </a:p>
        </p:txBody>
      </p:sp>
      <p:sp>
        <p:nvSpPr>
          <p:cNvPr name="TextBox 17" id="17"/>
          <p:cNvSpPr txBox="true"/>
          <p:nvPr/>
        </p:nvSpPr>
        <p:spPr>
          <a:xfrm rot="0">
            <a:off x="959446" y="3284323"/>
            <a:ext cx="7416622" cy="3697605"/>
          </a:xfrm>
          <a:prstGeom prst="rect">
            <a:avLst/>
          </a:prstGeom>
        </p:spPr>
        <p:txBody>
          <a:bodyPr anchor="t" rtlCol="false" tIns="0" lIns="0" bIns="0" rIns="0">
            <a:spAutoFit/>
          </a:bodyPr>
          <a:lstStyle/>
          <a:p>
            <a:pPr algn="just">
              <a:lnSpc>
                <a:spcPts val="4800"/>
              </a:lnSpc>
            </a:pPr>
            <a:r>
              <a:rPr lang="en-US" sz="3200">
                <a:solidFill>
                  <a:srgbClr val="FFFFFF"/>
                </a:solidFill>
                <a:latin typeface="Times New Roman MT"/>
                <a:ea typeface="Times New Roman MT"/>
                <a:cs typeface="Times New Roman MT"/>
                <a:sym typeface="Times New Roman MT"/>
              </a:rPr>
              <a:t>The study used phenology data of wheat growth stages (2019–2024) and corresponding daily weather data (temperature records) for the same period, covering multiple crop seasons to analyze stage-wise crop development.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DAG0Q2hADkU</dc:identifier>
  <dcterms:modified xsi:type="dcterms:W3CDTF">2011-08-01T06:04:30Z</dcterms:modified>
  <cp:revision>1</cp:revision>
  <dc:title>Green Modern Simple Farming Presentation</dc:title>
</cp:coreProperties>
</file>